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9"/>
  </p:notesMasterIdLst>
  <p:sldIdLst>
    <p:sldId id="258" r:id="rId5"/>
    <p:sldId id="257" r:id="rId6"/>
    <p:sldId id="298" r:id="rId7"/>
    <p:sldId id="259" r:id="rId8"/>
    <p:sldId id="285" r:id="rId9"/>
    <p:sldId id="278" r:id="rId10"/>
    <p:sldId id="280" r:id="rId11"/>
    <p:sldId id="281" r:id="rId12"/>
    <p:sldId id="286" r:id="rId13"/>
    <p:sldId id="289" r:id="rId14"/>
    <p:sldId id="282" r:id="rId15"/>
    <p:sldId id="283" r:id="rId16"/>
    <p:sldId id="284" r:id="rId17"/>
    <p:sldId id="288" r:id="rId18"/>
    <p:sldId id="291" r:id="rId19"/>
    <p:sldId id="294" r:id="rId20"/>
    <p:sldId id="293" r:id="rId21"/>
    <p:sldId id="296" r:id="rId22"/>
    <p:sldId id="260" r:id="rId23"/>
    <p:sldId id="295" r:id="rId24"/>
    <p:sldId id="274" r:id="rId25"/>
    <p:sldId id="264" r:id="rId26"/>
    <p:sldId id="276" r:id="rId27"/>
    <p:sldId id="265" r:id="rId28"/>
    <p:sldId id="266" r:id="rId29"/>
    <p:sldId id="297" r:id="rId30"/>
    <p:sldId id="267" r:id="rId31"/>
    <p:sldId id="262" r:id="rId32"/>
    <p:sldId id="268" r:id="rId33"/>
    <p:sldId id="269" r:id="rId34"/>
    <p:sldId id="277" r:id="rId35"/>
    <p:sldId id="279" r:id="rId36"/>
    <p:sldId id="299" r:id="rId37"/>
    <p:sldId id="30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4D7D99"/>
    <a:srgbClr val="191B0E"/>
    <a:srgbClr val="66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75" d="100"/>
          <a:sy n="75" d="100"/>
        </p:scale>
        <p:origin x="48" y="21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A6688-FB07-452F-B087-6E5DB4F7A8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B901A80-964F-4362-BBDC-9BB508389456}">
      <dgm:prSet custT="1"/>
      <dgm:spPr>
        <a:effectLst>
          <a:outerShdw blurRad="50800" dist="38100" dir="2700000" algn="tl" rotWithShape="0">
            <a:prstClr val="black">
              <a:alpha val="40000"/>
            </a:prstClr>
          </a:outerShdw>
        </a:effectLst>
      </dgm:spPr>
      <dgm:t>
        <a:bodyPr/>
        <a:lstStyle/>
        <a:p>
          <a:pPr algn="ctr"/>
          <a:r>
            <a:rPr lang="en-CA" sz="4400" b="1" dirty="0"/>
            <a:t>Tools Used</a:t>
          </a:r>
          <a:endParaRPr lang="en-US" sz="4400" dirty="0"/>
        </a:p>
      </dgm:t>
    </dgm:pt>
    <dgm:pt modelId="{FDF1D0A7-4932-43D3-A1EE-5164F53CB6E3}" type="parTrans" cxnId="{89D6FD94-62B3-4B58-AF8E-B9ED4EDDB5E4}">
      <dgm:prSet/>
      <dgm:spPr/>
      <dgm:t>
        <a:bodyPr/>
        <a:lstStyle/>
        <a:p>
          <a:endParaRPr lang="en-US"/>
        </a:p>
      </dgm:t>
    </dgm:pt>
    <dgm:pt modelId="{6DAE59E8-FE23-4E3B-B193-87ECCE8E8AE5}" type="sibTrans" cxnId="{89D6FD94-62B3-4B58-AF8E-B9ED4EDDB5E4}">
      <dgm:prSet/>
      <dgm:spPr/>
      <dgm:t>
        <a:bodyPr/>
        <a:lstStyle/>
        <a:p>
          <a:endParaRPr lang="en-US"/>
        </a:p>
      </dgm:t>
    </dgm:pt>
    <dgm:pt modelId="{CF4068C5-E31E-472B-8A58-F91F30E91FF0}">
      <dgm:prSet custT="1"/>
      <dgm:spPr/>
      <dgm:t>
        <a:bodyPr/>
        <a:lstStyle/>
        <a:p>
          <a:pPr>
            <a:buFont typeface="Wingdings" panose="05000000000000000000" pitchFamily="2" charset="2"/>
            <a:buChar char="Ø"/>
          </a:pPr>
          <a:r>
            <a:rPr lang="en-CA" sz="3200" b="1" dirty="0">
              <a:solidFill>
                <a:schemeClr val="tx1">
                  <a:lumMod val="75000"/>
                  <a:lumOff val="25000"/>
                </a:schemeClr>
              </a:solidFill>
            </a:rPr>
            <a:t>Visual Studio 2022</a:t>
          </a:r>
          <a:endParaRPr lang="en-US" sz="3200" dirty="0">
            <a:solidFill>
              <a:schemeClr val="tx1">
                <a:lumMod val="75000"/>
                <a:lumOff val="25000"/>
              </a:schemeClr>
            </a:solidFill>
          </a:endParaRPr>
        </a:p>
      </dgm:t>
    </dgm:pt>
    <dgm:pt modelId="{13E70F56-A7D5-407C-82EA-BA99CE30974A}" type="parTrans" cxnId="{C4737028-CEB8-4567-BC70-CB5814E7E744}">
      <dgm:prSet/>
      <dgm:spPr/>
      <dgm:t>
        <a:bodyPr/>
        <a:lstStyle/>
        <a:p>
          <a:endParaRPr lang="en-US"/>
        </a:p>
      </dgm:t>
    </dgm:pt>
    <dgm:pt modelId="{ECCA830C-BE9A-4598-B87F-ABD0A5AA3620}" type="sibTrans" cxnId="{C4737028-CEB8-4567-BC70-CB5814E7E744}">
      <dgm:prSet/>
      <dgm:spPr/>
      <dgm:t>
        <a:bodyPr/>
        <a:lstStyle/>
        <a:p>
          <a:endParaRPr lang="en-US"/>
        </a:p>
      </dgm:t>
    </dgm:pt>
    <dgm:pt modelId="{FD4D9295-2D60-4CB8-BE02-1C4DE66175A7}">
      <dgm:prSet custT="1"/>
      <dgm:spPr/>
      <dgm:t>
        <a:bodyPr/>
        <a:lstStyle/>
        <a:p>
          <a:pPr>
            <a:buFont typeface="Wingdings" panose="05000000000000000000" pitchFamily="2" charset="2"/>
            <a:buChar char="Ø"/>
          </a:pPr>
          <a:r>
            <a:rPr lang="en-CA" sz="3200" b="1" dirty="0">
              <a:solidFill>
                <a:schemeClr val="tx1">
                  <a:lumMod val="75000"/>
                  <a:lumOff val="25000"/>
                </a:schemeClr>
              </a:solidFill>
            </a:rPr>
            <a:t>ASP .NET Core Framework</a:t>
          </a:r>
          <a:endParaRPr lang="en-US" sz="3200" dirty="0">
            <a:solidFill>
              <a:schemeClr val="tx1">
                <a:lumMod val="75000"/>
                <a:lumOff val="25000"/>
              </a:schemeClr>
            </a:solidFill>
          </a:endParaRPr>
        </a:p>
      </dgm:t>
    </dgm:pt>
    <dgm:pt modelId="{2FC18F80-66F9-4729-B0E1-FD172D693B8D}" type="parTrans" cxnId="{54ABD5A7-E259-4F10-A97B-EAE6F7CC20F6}">
      <dgm:prSet/>
      <dgm:spPr/>
      <dgm:t>
        <a:bodyPr/>
        <a:lstStyle/>
        <a:p>
          <a:endParaRPr lang="en-US"/>
        </a:p>
      </dgm:t>
    </dgm:pt>
    <dgm:pt modelId="{7E2FBF84-E860-4551-8DDD-8622FF38773E}" type="sibTrans" cxnId="{54ABD5A7-E259-4F10-A97B-EAE6F7CC20F6}">
      <dgm:prSet/>
      <dgm:spPr/>
      <dgm:t>
        <a:bodyPr/>
        <a:lstStyle/>
        <a:p>
          <a:endParaRPr lang="en-US"/>
        </a:p>
      </dgm:t>
    </dgm:pt>
    <dgm:pt modelId="{E5246B11-265B-4369-8193-020BFD5BB72F}">
      <dgm:prSet custT="1"/>
      <dgm:spPr/>
      <dgm:t>
        <a:bodyPr/>
        <a:lstStyle/>
        <a:p>
          <a:pPr>
            <a:buFont typeface="Wingdings" panose="05000000000000000000" pitchFamily="2" charset="2"/>
            <a:buChar char="Ø"/>
          </a:pPr>
          <a:r>
            <a:rPr lang="en-CA" sz="3200" b="1" dirty="0">
              <a:solidFill>
                <a:schemeClr val="tx1">
                  <a:lumMod val="75000"/>
                  <a:lumOff val="25000"/>
                </a:schemeClr>
              </a:solidFill>
            </a:rPr>
            <a:t>C Sharp (#)</a:t>
          </a:r>
          <a:endParaRPr lang="en-US" sz="3200" dirty="0">
            <a:solidFill>
              <a:schemeClr val="tx1">
                <a:lumMod val="75000"/>
                <a:lumOff val="25000"/>
              </a:schemeClr>
            </a:solidFill>
          </a:endParaRPr>
        </a:p>
      </dgm:t>
    </dgm:pt>
    <dgm:pt modelId="{8239F089-3EE8-4AAE-A841-0634310A563F}" type="parTrans" cxnId="{4C40053B-16D4-402B-90D5-9D69962DC9E3}">
      <dgm:prSet/>
      <dgm:spPr/>
      <dgm:t>
        <a:bodyPr/>
        <a:lstStyle/>
        <a:p>
          <a:endParaRPr lang="en-US"/>
        </a:p>
      </dgm:t>
    </dgm:pt>
    <dgm:pt modelId="{89EB2C14-D89B-43F1-A910-5DBC350DAEBC}" type="sibTrans" cxnId="{4C40053B-16D4-402B-90D5-9D69962DC9E3}">
      <dgm:prSet/>
      <dgm:spPr/>
      <dgm:t>
        <a:bodyPr/>
        <a:lstStyle/>
        <a:p>
          <a:endParaRPr lang="en-US"/>
        </a:p>
      </dgm:t>
    </dgm:pt>
    <dgm:pt modelId="{1234EA46-9FFB-4E17-BC74-B496E1FBCDA6}">
      <dgm:prSet custT="1"/>
      <dgm:spPr/>
      <dgm:t>
        <a:bodyPr/>
        <a:lstStyle/>
        <a:p>
          <a:pPr>
            <a:buFont typeface="Wingdings" panose="05000000000000000000" pitchFamily="2" charset="2"/>
            <a:buNone/>
          </a:pPr>
          <a:endParaRPr lang="en-US" sz="3200" dirty="0">
            <a:solidFill>
              <a:schemeClr val="tx1">
                <a:lumMod val="75000"/>
                <a:lumOff val="25000"/>
              </a:schemeClr>
            </a:solidFill>
          </a:endParaRPr>
        </a:p>
      </dgm:t>
    </dgm:pt>
    <dgm:pt modelId="{BF7B8F92-5BB5-4D6E-B6A9-879CF004049C}" type="parTrans" cxnId="{944AA025-9737-414E-A5B8-7963A4F7AC29}">
      <dgm:prSet/>
      <dgm:spPr/>
      <dgm:t>
        <a:bodyPr/>
        <a:lstStyle/>
        <a:p>
          <a:endParaRPr lang="en-CA"/>
        </a:p>
      </dgm:t>
    </dgm:pt>
    <dgm:pt modelId="{5DB54668-E88C-4DD8-B060-85FD6DFD8B6D}" type="sibTrans" cxnId="{944AA025-9737-414E-A5B8-7963A4F7AC29}">
      <dgm:prSet/>
      <dgm:spPr/>
      <dgm:t>
        <a:bodyPr/>
        <a:lstStyle/>
        <a:p>
          <a:endParaRPr lang="en-CA"/>
        </a:p>
      </dgm:t>
    </dgm:pt>
    <dgm:pt modelId="{E4A0733E-BDEC-43C3-80F8-87ACD00DD3D2}">
      <dgm:prSet custT="1"/>
      <dgm:spPr/>
      <dgm:t>
        <a:bodyPr/>
        <a:lstStyle/>
        <a:p>
          <a:pPr>
            <a:buFont typeface="Wingdings" panose="05000000000000000000" pitchFamily="2" charset="2"/>
            <a:buNone/>
          </a:pPr>
          <a:endParaRPr lang="en-US" sz="3200" dirty="0">
            <a:solidFill>
              <a:schemeClr val="tx1">
                <a:lumMod val="75000"/>
                <a:lumOff val="25000"/>
              </a:schemeClr>
            </a:solidFill>
          </a:endParaRPr>
        </a:p>
      </dgm:t>
    </dgm:pt>
    <dgm:pt modelId="{F4C6ED03-47A5-40AB-9755-3236E43232C8}" type="parTrans" cxnId="{32D4FE74-0DB3-4269-A63D-E1F7FBF50BC8}">
      <dgm:prSet/>
      <dgm:spPr/>
      <dgm:t>
        <a:bodyPr/>
        <a:lstStyle/>
        <a:p>
          <a:endParaRPr lang="en-CA"/>
        </a:p>
      </dgm:t>
    </dgm:pt>
    <dgm:pt modelId="{2ED38689-4F56-43A2-B3FE-084CFBBA3397}" type="sibTrans" cxnId="{32D4FE74-0DB3-4269-A63D-E1F7FBF50BC8}">
      <dgm:prSet/>
      <dgm:spPr/>
      <dgm:t>
        <a:bodyPr/>
        <a:lstStyle/>
        <a:p>
          <a:endParaRPr lang="en-CA"/>
        </a:p>
      </dgm:t>
    </dgm:pt>
    <dgm:pt modelId="{DE37DA39-2700-419C-ADD9-DC1D44EAA362}" type="pres">
      <dgm:prSet presAssocID="{C7FA6688-FB07-452F-B087-6E5DB4F7A8C9}" presName="linear" presStyleCnt="0">
        <dgm:presLayoutVars>
          <dgm:animLvl val="lvl"/>
          <dgm:resizeHandles val="exact"/>
        </dgm:presLayoutVars>
      </dgm:prSet>
      <dgm:spPr/>
    </dgm:pt>
    <dgm:pt modelId="{83BC2683-2734-4612-B8C1-B4907B55591E}" type="pres">
      <dgm:prSet presAssocID="{CB901A80-964F-4362-BBDC-9BB508389456}" presName="parentText" presStyleLbl="node1" presStyleIdx="0" presStyleCnt="1" custScaleX="59194" custLinFactNeighborX="-26288" custLinFactNeighborY="-66256">
        <dgm:presLayoutVars>
          <dgm:chMax val="0"/>
          <dgm:bulletEnabled val="1"/>
        </dgm:presLayoutVars>
      </dgm:prSet>
      <dgm:spPr/>
    </dgm:pt>
    <dgm:pt modelId="{A14D9F1D-0F5F-4B18-ABAF-4D2F6F55F270}" type="pres">
      <dgm:prSet presAssocID="{CB901A80-964F-4362-BBDC-9BB508389456}" presName="childText" presStyleLbl="revTx" presStyleIdx="0" presStyleCnt="1">
        <dgm:presLayoutVars>
          <dgm:bulletEnabled val="1"/>
        </dgm:presLayoutVars>
      </dgm:prSet>
      <dgm:spPr/>
    </dgm:pt>
  </dgm:ptLst>
  <dgm:cxnLst>
    <dgm:cxn modelId="{944AA025-9737-414E-A5B8-7963A4F7AC29}" srcId="{CB901A80-964F-4362-BBDC-9BB508389456}" destId="{1234EA46-9FFB-4E17-BC74-B496E1FBCDA6}" srcOrd="1" destOrd="0" parTransId="{BF7B8F92-5BB5-4D6E-B6A9-879CF004049C}" sibTransId="{5DB54668-E88C-4DD8-B060-85FD6DFD8B6D}"/>
    <dgm:cxn modelId="{C4737028-CEB8-4567-BC70-CB5814E7E744}" srcId="{CB901A80-964F-4362-BBDC-9BB508389456}" destId="{CF4068C5-E31E-472B-8A58-F91F30E91FF0}" srcOrd="0" destOrd="0" parTransId="{13E70F56-A7D5-407C-82EA-BA99CE30974A}" sibTransId="{ECCA830C-BE9A-4598-B87F-ABD0A5AA3620}"/>
    <dgm:cxn modelId="{07F20632-8762-43C3-889E-D685B874FEA7}" type="presOf" srcId="{C7FA6688-FB07-452F-B087-6E5DB4F7A8C9}" destId="{DE37DA39-2700-419C-ADD9-DC1D44EAA362}" srcOrd="0" destOrd="0" presId="urn:microsoft.com/office/officeart/2005/8/layout/vList2"/>
    <dgm:cxn modelId="{D0491736-717F-43A0-94BD-46945BAF4B6A}" type="presOf" srcId="{E4A0733E-BDEC-43C3-80F8-87ACD00DD3D2}" destId="{A14D9F1D-0F5F-4B18-ABAF-4D2F6F55F270}" srcOrd="0" destOrd="3" presId="urn:microsoft.com/office/officeart/2005/8/layout/vList2"/>
    <dgm:cxn modelId="{4C40053B-16D4-402B-90D5-9D69962DC9E3}" srcId="{CB901A80-964F-4362-BBDC-9BB508389456}" destId="{E5246B11-265B-4369-8193-020BFD5BB72F}" srcOrd="4" destOrd="0" parTransId="{8239F089-3EE8-4AAE-A841-0634310A563F}" sibTransId="{89EB2C14-D89B-43F1-A910-5DBC350DAEBC}"/>
    <dgm:cxn modelId="{53CAB564-2267-495A-A346-1E86EB4C61F7}" type="presOf" srcId="{E5246B11-265B-4369-8193-020BFD5BB72F}" destId="{A14D9F1D-0F5F-4B18-ABAF-4D2F6F55F270}" srcOrd="0" destOrd="4" presId="urn:microsoft.com/office/officeart/2005/8/layout/vList2"/>
    <dgm:cxn modelId="{32D4FE74-0DB3-4269-A63D-E1F7FBF50BC8}" srcId="{CB901A80-964F-4362-BBDC-9BB508389456}" destId="{E4A0733E-BDEC-43C3-80F8-87ACD00DD3D2}" srcOrd="3" destOrd="0" parTransId="{F4C6ED03-47A5-40AB-9755-3236E43232C8}" sibTransId="{2ED38689-4F56-43A2-B3FE-084CFBBA3397}"/>
    <dgm:cxn modelId="{D989D488-D4AF-45CA-99E2-6CE117C0E40D}" type="presOf" srcId="{1234EA46-9FFB-4E17-BC74-B496E1FBCDA6}" destId="{A14D9F1D-0F5F-4B18-ABAF-4D2F6F55F270}" srcOrd="0" destOrd="1" presId="urn:microsoft.com/office/officeart/2005/8/layout/vList2"/>
    <dgm:cxn modelId="{89D6FD94-62B3-4B58-AF8E-B9ED4EDDB5E4}" srcId="{C7FA6688-FB07-452F-B087-6E5DB4F7A8C9}" destId="{CB901A80-964F-4362-BBDC-9BB508389456}" srcOrd="0" destOrd="0" parTransId="{FDF1D0A7-4932-43D3-A1EE-5164F53CB6E3}" sibTransId="{6DAE59E8-FE23-4E3B-B193-87ECCE8E8AE5}"/>
    <dgm:cxn modelId="{54ABD5A7-E259-4F10-A97B-EAE6F7CC20F6}" srcId="{CB901A80-964F-4362-BBDC-9BB508389456}" destId="{FD4D9295-2D60-4CB8-BE02-1C4DE66175A7}" srcOrd="2" destOrd="0" parTransId="{2FC18F80-66F9-4729-B0E1-FD172D693B8D}" sibTransId="{7E2FBF84-E860-4551-8DDD-8622FF38773E}"/>
    <dgm:cxn modelId="{ECDCD5A9-3922-41B1-B3C2-4CA64BC1ECA9}" type="presOf" srcId="{FD4D9295-2D60-4CB8-BE02-1C4DE66175A7}" destId="{A14D9F1D-0F5F-4B18-ABAF-4D2F6F55F270}" srcOrd="0" destOrd="2" presId="urn:microsoft.com/office/officeart/2005/8/layout/vList2"/>
    <dgm:cxn modelId="{4BFE4EAB-726E-4968-BD30-D7B4248C2778}" type="presOf" srcId="{CB901A80-964F-4362-BBDC-9BB508389456}" destId="{83BC2683-2734-4612-B8C1-B4907B55591E}" srcOrd="0" destOrd="0" presId="urn:microsoft.com/office/officeart/2005/8/layout/vList2"/>
    <dgm:cxn modelId="{805522E0-68A7-4D2A-BFA4-BDFFB689DD03}" type="presOf" srcId="{CF4068C5-E31E-472B-8A58-F91F30E91FF0}" destId="{A14D9F1D-0F5F-4B18-ABAF-4D2F6F55F270}" srcOrd="0" destOrd="0" presId="urn:microsoft.com/office/officeart/2005/8/layout/vList2"/>
    <dgm:cxn modelId="{15E94AF9-6C40-4A48-9F07-0D6E298D57E4}" type="presParOf" srcId="{DE37DA39-2700-419C-ADD9-DC1D44EAA362}" destId="{83BC2683-2734-4612-B8C1-B4907B55591E}" srcOrd="0" destOrd="0" presId="urn:microsoft.com/office/officeart/2005/8/layout/vList2"/>
    <dgm:cxn modelId="{94EA469F-76CC-4476-8213-35C4431146D7}" type="presParOf" srcId="{DE37DA39-2700-419C-ADD9-DC1D44EAA362}" destId="{A14D9F1D-0F5F-4B18-ABAF-4D2F6F55F270}"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C2683-2734-4612-B8C1-B4907B55591E}">
      <dsp:nvSpPr>
        <dsp:cNvPr id="0" name=""/>
        <dsp:cNvSpPr/>
      </dsp:nvSpPr>
      <dsp:spPr>
        <a:xfrm>
          <a:off x="0" y="0"/>
          <a:ext cx="4138803" cy="12168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CA" sz="4400" b="1" kern="1200" dirty="0"/>
            <a:t>Tools Used</a:t>
          </a:r>
          <a:endParaRPr lang="en-US" sz="4400" kern="1200" dirty="0"/>
        </a:p>
      </dsp:txBody>
      <dsp:txXfrm>
        <a:off x="59399" y="59399"/>
        <a:ext cx="4020005" cy="1098002"/>
      </dsp:txXfrm>
    </dsp:sp>
    <dsp:sp modelId="{A14D9F1D-0F5F-4B18-ABAF-4D2F6F55F270}">
      <dsp:nvSpPr>
        <dsp:cNvPr id="0" name=""/>
        <dsp:cNvSpPr/>
      </dsp:nvSpPr>
      <dsp:spPr>
        <a:xfrm>
          <a:off x="0" y="1730802"/>
          <a:ext cx="6991931" cy="255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994" tIns="40640" rIns="227584" bIns="40640" numCol="1" spcCol="1270" anchor="t" anchorCtr="0">
          <a:noAutofit/>
        </a:bodyPr>
        <a:lstStyle/>
        <a:p>
          <a:pPr marL="285750" lvl="1" indent="-285750" algn="l" defTabSz="1422400">
            <a:lnSpc>
              <a:spcPct val="90000"/>
            </a:lnSpc>
            <a:spcBef>
              <a:spcPct val="0"/>
            </a:spcBef>
            <a:spcAft>
              <a:spcPct val="20000"/>
            </a:spcAft>
            <a:buFont typeface="Wingdings" panose="05000000000000000000" pitchFamily="2" charset="2"/>
            <a:buChar char="Ø"/>
          </a:pPr>
          <a:r>
            <a:rPr lang="en-CA" sz="3200" b="1" kern="1200" dirty="0">
              <a:solidFill>
                <a:schemeClr val="tx1">
                  <a:lumMod val="75000"/>
                  <a:lumOff val="25000"/>
                </a:schemeClr>
              </a:solidFill>
            </a:rPr>
            <a:t>Visual Studio 2022</a:t>
          </a:r>
          <a:endParaRPr lang="en-US" sz="3200" kern="1200" dirty="0">
            <a:solidFill>
              <a:schemeClr val="tx1">
                <a:lumMod val="75000"/>
                <a:lumOff val="25000"/>
              </a:schemeClr>
            </a:solidFill>
          </a:endParaRPr>
        </a:p>
        <a:p>
          <a:pPr marL="285750" lvl="1" indent="-285750" algn="l" defTabSz="1422400">
            <a:lnSpc>
              <a:spcPct val="90000"/>
            </a:lnSpc>
            <a:spcBef>
              <a:spcPct val="0"/>
            </a:spcBef>
            <a:spcAft>
              <a:spcPct val="20000"/>
            </a:spcAft>
            <a:buFont typeface="Wingdings" panose="05000000000000000000" pitchFamily="2" charset="2"/>
            <a:buNone/>
          </a:pPr>
          <a:endParaRPr lang="en-US" sz="3200" kern="1200" dirty="0">
            <a:solidFill>
              <a:schemeClr val="tx1">
                <a:lumMod val="75000"/>
                <a:lumOff val="25000"/>
              </a:schemeClr>
            </a:solidFill>
          </a:endParaRPr>
        </a:p>
        <a:p>
          <a:pPr marL="285750" lvl="1" indent="-285750" algn="l" defTabSz="1422400">
            <a:lnSpc>
              <a:spcPct val="90000"/>
            </a:lnSpc>
            <a:spcBef>
              <a:spcPct val="0"/>
            </a:spcBef>
            <a:spcAft>
              <a:spcPct val="20000"/>
            </a:spcAft>
            <a:buFont typeface="Wingdings" panose="05000000000000000000" pitchFamily="2" charset="2"/>
            <a:buChar char="Ø"/>
          </a:pPr>
          <a:r>
            <a:rPr lang="en-CA" sz="3200" b="1" kern="1200" dirty="0">
              <a:solidFill>
                <a:schemeClr val="tx1">
                  <a:lumMod val="75000"/>
                  <a:lumOff val="25000"/>
                </a:schemeClr>
              </a:solidFill>
            </a:rPr>
            <a:t>ASP .NET Core Framework</a:t>
          </a:r>
          <a:endParaRPr lang="en-US" sz="3200" kern="1200" dirty="0">
            <a:solidFill>
              <a:schemeClr val="tx1">
                <a:lumMod val="75000"/>
                <a:lumOff val="25000"/>
              </a:schemeClr>
            </a:solidFill>
          </a:endParaRPr>
        </a:p>
        <a:p>
          <a:pPr marL="285750" lvl="1" indent="-285750" algn="l" defTabSz="1422400">
            <a:lnSpc>
              <a:spcPct val="90000"/>
            </a:lnSpc>
            <a:spcBef>
              <a:spcPct val="0"/>
            </a:spcBef>
            <a:spcAft>
              <a:spcPct val="20000"/>
            </a:spcAft>
            <a:buFont typeface="Wingdings" panose="05000000000000000000" pitchFamily="2" charset="2"/>
            <a:buNone/>
          </a:pPr>
          <a:endParaRPr lang="en-US" sz="3200" kern="1200" dirty="0">
            <a:solidFill>
              <a:schemeClr val="tx1">
                <a:lumMod val="75000"/>
                <a:lumOff val="25000"/>
              </a:schemeClr>
            </a:solidFill>
          </a:endParaRPr>
        </a:p>
        <a:p>
          <a:pPr marL="285750" lvl="1" indent="-285750" algn="l" defTabSz="1422400">
            <a:lnSpc>
              <a:spcPct val="90000"/>
            </a:lnSpc>
            <a:spcBef>
              <a:spcPct val="0"/>
            </a:spcBef>
            <a:spcAft>
              <a:spcPct val="20000"/>
            </a:spcAft>
            <a:buFont typeface="Wingdings" panose="05000000000000000000" pitchFamily="2" charset="2"/>
            <a:buChar char="Ø"/>
          </a:pPr>
          <a:r>
            <a:rPr lang="en-CA" sz="3200" b="1" kern="1200" dirty="0">
              <a:solidFill>
                <a:schemeClr val="tx1">
                  <a:lumMod val="75000"/>
                  <a:lumOff val="25000"/>
                </a:schemeClr>
              </a:solidFill>
            </a:rPr>
            <a:t>C Sharp (#)</a:t>
          </a:r>
          <a:endParaRPr lang="en-US" sz="3200" kern="1200" dirty="0">
            <a:solidFill>
              <a:schemeClr val="tx1">
                <a:lumMod val="75000"/>
                <a:lumOff val="25000"/>
              </a:schemeClr>
            </a:solidFill>
          </a:endParaRPr>
        </a:p>
      </dsp:txBody>
      <dsp:txXfrm>
        <a:off x="0" y="1730802"/>
        <a:ext cx="6991931" cy="25564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376">
              <a:srgbClr val="CECFCC"/>
            </a:gs>
            <a:gs pos="31968">
              <a:srgbClr val="E5E6E4"/>
            </a:gs>
            <a:gs pos="0">
              <a:schemeClr val="accent1">
                <a:lumMod val="5000"/>
                <a:lumOff val="95000"/>
              </a:schemeClr>
            </a:gs>
            <a:gs pos="100000">
              <a:schemeClr val="accent1">
                <a:lumMod val="45000"/>
                <a:lumOff val="55000"/>
              </a:schemeClr>
            </a:gs>
            <a:gs pos="8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mailto:manager@contoso.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www.google.com/search?q=confidencilaty%2C+integrity%2C+availibilty+for+transmission+of+data&amp;tbm=isch&amp;ved=2ahUKEwjdq4CsroH3AhUrsXIEHaWGDpUQ2-cCegQIABAA&amp;oq=confidencilaty%2C+integrity%2C+availibilty+for+transmission+of+data&amp;gs_lcp=CgNpbWcQAzoHCCMQ7wMQJzoKCCMQ7wMQ6gIQJzoECAAQQzoICAAQgAQQsQM6CggAELEDEIMBEEM6BwgAELEDEEM6BQgAEIAEOgsIABCABBCxAxCDAToGCAAQChAYUMQKWK25BGD1vARoDnAAeAKAAZELiAHaUJIBDDY5LjcuNS0xLjEuMpgBAKABAaoBC2d3cy13aXotaW1nsAEKwAEB&amp;sclient=img&amp;ei=wYlOYp3HK6viytMPpY26qAk&amp;bih=754&amp;biw=1536#imgrc=-9_puUAd9lqlIM&amp;imgdii=5eOCIsv7mdA06M" TargetMode="External"/><Relationship Id="rId3" Type="http://schemas.openxmlformats.org/officeDocument/2006/relationships/hyperlink" Target="https://www.google.com/search?q=sftp+pros+and+cons&amp;hl=en&amp;sxsrf=APq-WBtDqsJsfvg93SrYGdNMZxsUrBY_9Q:1649309357236&amp;source=lnms&amp;tbm=isch&amp;sa=X&amp;ved=2ahUKEwijifOSnIH3AhVNHM0KHefbASoQ_AUoAXoECAEQAw&amp;biw=1536&amp;bih=754&amp;dpr=1.25#imgrc=a5lJGu1Jszd9_M" TargetMode="External"/><Relationship Id="rId7" Type="http://schemas.openxmlformats.org/officeDocument/2006/relationships/hyperlink" Target="https://www.google.com/search?q=AES%20encryption%20of%20%20image%20with%20ECB%20and%20CBC&amp;tbm=isch&amp;tbs=rimg:CXqG0oQjvhiZYWTX0VHPYNDVsgIMCgIIABAAOgQIABAA&amp;hl=en&amp;sa=X&amp;ved=0CBwQuIIBahcKEwj4sNaVqoH3AhUAAAAAHQAAAAAQSw&amp;biw=1519&amp;bih=754#imgrc=AMcKuO6n7-MKOM" TargetMode="External"/><Relationship Id="rId2" Type="http://schemas.openxmlformats.org/officeDocument/2006/relationships/hyperlink" Target="https://docs.microsoft.com/en-us/aspnet/core/security/authorization/secure-data?view=aspnetcore-6.0#test-the-completed-app" TargetMode="External"/><Relationship Id="rId1" Type="http://schemas.openxmlformats.org/officeDocument/2006/relationships/slideLayout" Target="../slideLayouts/slideLayout7.xml"/><Relationship Id="rId6" Type="http://schemas.openxmlformats.org/officeDocument/2006/relationships/hyperlink" Target="https://www.google.com/search?q=sftp+LOGO+HD&amp;tbm=isch&amp;ved=2ahUKEwiM5tyvpoH3AhWFsHIEHdPABXgQ2-cCegQIABAA&amp;oq=sftp+LOGO+HD&amp;gs_lcp=CgNpbWcQAzoHCCMQ7wMQJ1CXBljGE2CvF2gAcAB4AIABVIgB3wOSAQE2mAEAoAEBqgELZ3dzLXdpei1pbWfAAQE&amp;sclient=img&amp;ei=ZoFOYoybAoXhytMP04GXwAc&amp;bih=754&amp;biw=1519&amp;hl=en#imgrc=UPsXZotdOHr1uM&amp;imgdii=DOXiNkdSb7nHOM" TargetMode="External"/><Relationship Id="rId5" Type="http://schemas.openxmlformats.org/officeDocument/2006/relationships/hyperlink" Target="https://www.google.com/search?q=http+works&amp;tbm=isch&amp;hl=en&amp;chips=q:http+works,g_1:diagram:TqmqKwwZ0ew%3D,online_chips:https:YKLNbpwSkb8%3D&amp;sa=X&amp;ved=2ahUKEwjjis-nnoH3AhVjZTUKHch6Do8Q4lYoBHoECAEQKQ&amp;biw=1519&amp;bih=754#imgrc=8c3X5_AdUzyECM&amp;imgdii=w3XZkA9NqYG9KM" TargetMode="External"/><Relationship Id="rId4" Type="http://schemas.openxmlformats.org/officeDocument/2006/relationships/hyperlink" Target="https://www.google.com/search?q=how+ssh+wroks&amp;tbm=isch&amp;ved=2ahUKEwjIkej_n4H3AhWPlXIEHb0sBKMQ2-cCegQIABAA&amp;oq=how+ssh+wroks&amp;gs_lcp=CgNpbWcQAzoHCCMQ7wMQJzoFCAAQgAQ6BAgAEEM6BggAEAcQHjoGCAAQCBAeOgQIABAYUIEQWMA0YKw3aABwAHgAgAFaiAHZB5IBAjEymAEAoAEBqgELZ3dzLXdpei1pbWfAAQE&amp;sclient=img&amp;ei=tnpOYsjeOY-rytMPvdmQmAo&amp;bih=754&amp;biw=1536#imgrc=5gwqfcteosCk7M&amp;imgdii=9CDZI1bnN9FNNM"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aspnet/core/security/authorization/secure-data?view=aspnetcore-6.0"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8" name="Picture 4" descr="Encryption Wallpapers - 4k, HD Encryption Backgrounds on WallpaperBat">
            <a:extLst>
              <a:ext uri="{FF2B5EF4-FFF2-40B4-BE49-F238E27FC236}">
                <a16:creationId xmlns:a16="http://schemas.microsoft.com/office/drawing/2014/main" id="{4A9F4DF1-39DA-44F3-A9C6-1DAA46BC4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73E092-7B63-42D0-9749-31037BDF3FB9}"/>
              </a:ext>
            </a:extLst>
          </p:cNvPr>
          <p:cNvSpPr>
            <a:spLocks noGrp="1"/>
          </p:cNvSpPr>
          <p:nvPr>
            <p:ph type="title"/>
          </p:nvPr>
        </p:nvSpPr>
        <p:spPr/>
        <p:txBody>
          <a:bodyPr/>
          <a:lstStyle/>
          <a:p>
            <a:r>
              <a:rPr lang="en-CA" dirty="0"/>
              <a:t>                                </a:t>
            </a:r>
          </a:p>
        </p:txBody>
      </p:sp>
      <p:sp>
        <p:nvSpPr>
          <p:cNvPr id="7" name="Half Frame 6">
            <a:extLst>
              <a:ext uri="{FF2B5EF4-FFF2-40B4-BE49-F238E27FC236}">
                <a16:creationId xmlns:a16="http://schemas.microsoft.com/office/drawing/2014/main" id="{84E991C9-D753-4A99-B364-A5CD0D396A40}"/>
              </a:ext>
            </a:extLst>
          </p:cNvPr>
          <p:cNvSpPr/>
          <p:nvPr/>
        </p:nvSpPr>
        <p:spPr>
          <a:xfrm>
            <a:off x="1007705" y="653278"/>
            <a:ext cx="4058817" cy="5215812"/>
          </a:xfrm>
          <a:prstGeom prst="halfFrame">
            <a:avLst>
              <a:gd name="adj1" fmla="val 7816"/>
              <a:gd name="adj2" fmla="val 8046"/>
            </a:avLst>
          </a:prstGeom>
          <a:solidFill>
            <a:schemeClr val="bg1">
              <a:alpha val="62000"/>
            </a:scheme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8" name="TextBox 7">
            <a:extLst>
              <a:ext uri="{FF2B5EF4-FFF2-40B4-BE49-F238E27FC236}">
                <a16:creationId xmlns:a16="http://schemas.microsoft.com/office/drawing/2014/main" id="{4A1374E3-3108-45E0-8A37-60D91693128A}"/>
              </a:ext>
            </a:extLst>
          </p:cNvPr>
          <p:cNvSpPr txBox="1"/>
          <p:nvPr/>
        </p:nvSpPr>
        <p:spPr>
          <a:xfrm>
            <a:off x="1639663" y="1251468"/>
            <a:ext cx="7177766" cy="4339650"/>
          </a:xfrm>
          <a:prstGeom prst="rect">
            <a:avLst/>
          </a:prstGeom>
          <a:noFill/>
        </p:spPr>
        <p:txBody>
          <a:bodyPr wrap="square" rtlCol="0">
            <a:spAutoFit/>
          </a:bodyPr>
          <a:lstStyle/>
          <a:p>
            <a:r>
              <a:rPr lang="en-CA" sz="2800" b="1" dirty="0">
                <a:solidFill>
                  <a:schemeClr val="bg1"/>
                </a:solidFill>
              </a:rPr>
              <a:t>BDAT 1001 Information Encoding Standards</a:t>
            </a:r>
          </a:p>
          <a:p>
            <a:r>
              <a:rPr lang="en-CA" sz="2800" b="1" dirty="0">
                <a:solidFill>
                  <a:schemeClr val="bg1"/>
                </a:solidFill>
              </a:rPr>
              <a:t>Final Project</a:t>
            </a:r>
          </a:p>
          <a:p>
            <a:endParaRPr lang="en-CA" sz="2800" b="1" dirty="0">
              <a:solidFill>
                <a:schemeClr val="bg1"/>
              </a:solidFill>
            </a:endParaRPr>
          </a:p>
          <a:p>
            <a:endParaRPr lang="en-CA" sz="2800" b="1" dirty="0">
              <a:solidFill>
                <a:schemeClr val="bg1"/>
              </a:solidFill>
            </a:endParaRPr>
          </a:p>
          <a:p>
            <a:endParaRPr lang="en-CA" sz="2800" b="1" dirty="0">
              <a:solidFill>
                <a:schemeClr val="bg1"/>
              </a:solidFill>
            </a:endParaRPr>
          </a:p>
          <a:p>
            <a:r>
              <a:rPr lang="en-CA" sz="2800" dirty="0">
                <a:solidFill>
                  <a:schemeClr val="bg1"/>
                </a:solidFill>
              </a:rPr>
              <a:t>Group 10</a:t>
            </a:r>
          </a:p>
          <a:p>
            <a:r>
              <a:rPr lang="en-CA" sz="2800" dirty="0">
                <a:solidFill>
                  <a:schemeClr val="bg1"/>
                </a:solidFill>
              </a:rPr>
              <a:t>Bhavya Rastogi</a:t>
            </a:r>
          </a:p>
          <a:p>
            <a:r>
              <a:rPr lang="en-CA" sz="2800" dirty="0">
                <a:solidFill>
                  <a:schemeClr val="bg1"/>
                </a:solidFill>
              </a:rPr>
              <a:t>Parbhjoyt Singh</a:t>
            </a:r>
          </a:p>
          <a:p>
            <a:r>
              <a:rPr lang="en-CA" sz="2800" dirty="0">
                <a:solidFill>
                  <a:schemeClr val="bg1"/>
                </a:solidFill>
              </a:rPr>
              <a:t>Shubham Chawla</a:t>
            </a:r>
          </a:p>
          <a:p>
            <a:endParaRPr lang="en-CA" sz="2400" b="1" dirty="0">
              <a:solidFill>
                <a:schemeClr val="bg1"/>
              </a:solidFill>
            </a:endParaRPr>
          </a:p>
        </p:txBody>
      </p:sp>
    </p:spTree>
    <p:extLst>
      <p:ext uri="{BB962C8B-B14F-4D97-AF65-F5344CB8AC3E}">
        <p14:creationId xmlns:p14="http://schemas.microsoft.com/office/powerpoint/2010/main" val="13311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Create New Contact</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A918A51F-D439-46B4-8E5E-F59D653EBBB8}"/>
              </a:ext>
            </a:extLst>
          </p:cNvPr>
          <p:cNvPicPr>
            <a:picLocks noChangeAspect="1"/>
          </p:cNvPicPr>
          <p:nvPr/>
        </p:nvPicPr>
        <p:blipFill>
          <a:blip r:embed="rId2"/>
          <a:stretch>
            <a:fillRect/>
          </a:stretch>
        </p:blipFill>
        <p:spPr>
          <a:xfrm>
            <a:off x="854848" y="797442"/>
            <a:ext cx="11128499" cy="55322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51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041239" y="0"/>
            <a:ext cx="10471472" cy="1661993"/>
          </a:xfrm>
          <a:prstGeom prst="rect">
            <a:avLst/>
          </a:prstGeom>
          <a:noFill/>
        </p:spPr>
        <p:txBody>
          <a:bodyPr wrap="square" rtlCol="0">
            <a:spAutoFit/>
          </a:bodyPr>
          <a:lstStyle/>
          <a:p>
            <a:r>
              <a:rPr lang="en-US" sz="2800" b="1" dirty="0">
                <a:solidFill>
                  <a:schemeClr val="tx1">
                    <a:lumMod val="75000"/>
                    <a:lumOff val="25000"/>
                  </a:schemeClr>
                </a:solidFill>
              </a:rPr>
              <a:t>Contact Manager – Registered User View</a:t>
            </a:r>
          </a:p>
          <a:p>
            <a:endParaRPr lang="en-US" sz="2000" b="1" dirty="0">
              <a:solidFill>
                <a:schemeClr val="tx1">
                  <a:lumMod val="75000"/>
                  <a:lumOff val="25000"/>
                </a:schemeClr>
              </a:solidFill>
            </a:endParaRPr>
          </a:p>
          <a:p>
            <a:r>
              <a:rPr lang="en-US" b="1" dirty="0">
                <a:solidFill>
                  <a:schemeClr val="tx1">
                    <a:lumMod val="75000"/>
                    <a:lumOff val="25000"/>
                  </a:schemeClr>
                </a:solidFill>
              </a:rPr>
              <a:t>Registered Users (jim@contoso.com) </a:t>
            </a:r>
            <a:r>
              <a:rPr lang="en-US" dirty="0">
                <a:solidFill>
                  <a:schemeClr val="tx1">
                    <a:lumMod val="75000"/>
                    <a:lumOff val="25000"/>
                  </a:schemeClr>
                </a:solidFill>
              </a:rPr>
              <a:t>can only view approved contacts and Edit/Delete/Create New links for their contacts. Only the last record, created by </a:t>
            </a:r>
            <a:r>
              <a:rPr lang="en-US" b="1" dirty="0">
                <a:solidFill>
                  <a:schemeClr val="tx1">
                    <a:lumMod val="75000"/>
                    <a:lumOff val="25000"/>
                  </a:schemeClr>
                </a:solidFill>
              </a:rPr>
              <a:t>Jim</a:t>
            </a:r>
            <a:r>
              <a:rPr lang="en-US" dirty="0">
                <a:solidFill>
                  <a:schemeClr val="tx1">
                    <a:lumMod val="75000"/>
                    <a:lumOff val="25000"/>
                  </a:schemeClr>
                </a:solidFill>
              </a:rPr>
              <a:t>, displays Edit and Delete links. Other users won't see the last record until a manager or administrator changes the status to "Approved".</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3" name="Picture 2">
            <a:extLst>
              <a:ext uri="{FF2B5EF4-FFF2-40B4-BE49-F238E27FC236}">
                <a16:creationId xmlns:a16="http://schemas.microsoft.com/office/drawing/2014/main" id="{D041DEB3-1233-403B-995B-5E46F709BBCF}"/>
              </a:ext>
            </a:extLst>
          </p:cNvPr>
          <p:cNvPicPr>
            <a:picLocks noChangeAspect="1"/>
          </p:cNvPicPr>
          <p:nvPr/>
        </p:nvPicPr>
        <p:blipFill>
          <a:blip r:embed="rId2"/>
          <a:stretch>
            <a:fillRect/>
          </a:stretch>
        </p:blipFill>
        <p:spPr>
          <a:xfrm>
            <a:off x="843280" y="1661992"/>
            <a:ext cx="11023600" cy="46676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341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830997"/>
          </a:xfrm>
          <a:prstGeom prst="rect">
            <a:avLst/>
          </a:prstGeom>
          <a:noFill/>
        </p:spPr>
        <p:txBody>
          <a:bodyPr wrap="square" rtlCol="0">
            <a:spAutoFit/>
          </a:bodyPr>
          <a:lstStyle/>
          <a:p>
            <a:r>
              <a:rPr lang="en-US" sz="2800" b="1" dirty="0">
                <a:solidFill>
                  <a:schemeClr val="tx1">
                    <a:lumMod val="75000"/>
                    <a:lumOff val="25000"/>
                  </a:schemeClr>
                </a:solidFill>
              </a:rPr>
              <a:t>Contact Manager – Manager View (1)</a:t>
            </a:r>
          </a:p>
          <a:p>
            <a:r>
              <a:rPr lang="en-US" sz="2000" dirty="0">
                <a:solidFill>
                  <a:schemeClr val="tx1">
                    <a:lumMod val="75000"/>
                    <a:lumOff val="25000"/>
                  </a:schemeClr>
                </a:solidFill>
              </a:rPr>
              <a:t>In the following image</a:t>
            </a:r>
            <a:r>
              <a:rPr lang="en-US" sz="2000" b="1" dirty="0">
                <a:solidFill>
                  <a:schemeClr val="tx1">
                    <a:lumMod val="75000"/>
                    <a:lumOff val="25000"/>
                  </a:schemeClr>
                </a:solidFill>
              </a:rPr>
              <a:t>, manager – </a:t>
            </a:r>
            <a:r>
              <a:rPr lang="en-US" sz="2000" b="1" dirty="0">
                <a:solidFill>
                  <a:schemeClr val="tx1">
                    <a:lumMod val="75000"/>
                    <a:lumOff val="25000"/>
                  </a:schemeClr>
                </a:solidFill>
                <a:hlinkClick r:id="rId2"/>
              </a:rPr>
              <a:t>manager@contoso.com</a:t>
            </a:r>
            <a:r>
              <a:rPr lang="en-US" sz="2000" b="1" dirty="0">
                <a:solidFill>
                  <a:schemeClr val="tx1">
                    <a:lumMod val="75000"/>
                    <a:lumOff val="25000"/>
                  </a:schemeClr>
                </a:solidFill>
              </a:rPr>
              <a:t> </a:t>
            </a:r>
            <a:r>
              <a:rPr lang="en-US" sz="2000" dirty="0">
                <a:solidFill>
                  <a:schemeClr val="tx1">
                    <a:lumMod val="75000"/>
                    <a:lumOff val="25000"/>
                  </a:schemeClr>
                </a:solidFill>
              </a:rPr>
              <a:t>is signed in.</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CC6AA1F7-4095-43AD-BCAA-1C82AF7E5CBF}"/>
              </a:ext>
            </a:extLst>
          </p:cNvPr>
          <p:cNvPicPr>
            <a:picLocks noChangeAspect="1"/>
          </p:cNvPicPr>
          <p:nvPr/>
        </p:nvPicPr>
        <p:blipFill>
          <a:blip r:embed="rId3"/>
          <a:stretch>
            <a:fillRect/>
          </a:stretch>
        </p:blipFill>
        <p:spPr>
          <a:xfrm>
            <a:off x="935665" y="1030751"/>
            <a:ext cx="11036596" cy="52786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198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1138773"/>
          </a:xfrm>
          <a:prstGeom prst="rect">
            <a:avLst/>
          </a:prstGeom>
          <a:noFill/>
        </p:spPr>
        <p:txBody>
          <a:bodyPr wrap="square" rtlCol="0">
            <a:spAutoFit/>
          </a:bodyPr>
          <a:lstStyle/>
          <a:p>
            <a:r>
              <a:rPr lang="en-US" sz="2800" b="1" dirty="0">
                <a:solidFill>
                  <a:schemeClr val="tx1">
                    <a:lumMod val="75000"/>
                    <a:lumOff val="25000"/>
                  </a:schemeClr>
                </a:solidFill>
              </a:rPr>
              <a:t>Contact Manager – Manager View (2)</a:t>
            </a:r>
          </a:p>
          <a:p>
            <a:r>
              <a:rPr lang="en-US" sz="2000" dirty="0">
                <a:solidFill>
                  <a:schemeClr val="tx1">
                    <a:lumMod val="75000"/>
                    <a:lumOff val="25000"/>
                  </a:schemeClr>
                </a:solidFill>
              </a:rPr>
              <a:t>The </a:t>
            </a:r>
            <a:r>
              <a:rPr lang="en-US" sz="2000" b="1" dirty="0">
                <a:solidFill>
                  <a:schemeClr val="tx1">
                    <a:lumMod val="75000"/>
                    <a:lumOff val="25000"/>
                  </a:schemeClr>
                </a:solidFill>
              </a:rPr>
              <a:t>Approve</a:t>
            </a:r>
            <a:r>
              <a:rPr lang="en-US" sz="2000" dirty="0">
                <a:solidFill>
                  <a:schemeClr val="tx1">
                    <a:lumMod val="75000"/>
                    <a:lumOff val="25000"/>
                  </a:schemeClr>
                </a:solidFill>
              </a:rPr>
              <a:t> and </a:t>
            </a:r>
            <a:r>
              <a:rPr lang="en-US" sz="2000" b="1" dirty="0">
                <a:solidFill>
                  <a:schemeClr val="tx1">
                    <a:lumMod val="75000"/>
                    <a:lumOff val="25000"/>
                  </a:schemeClr>
                </a:solidFill>
              </a:rPr>
              <a:t>Reject</a:t>
            </a:r>
            <a:r>
              <a:rPr lang="en-US" sz="2000" dirty="0">
                <a:solidFill>
                  <a:schemeClr val="tx1">
                    <a:lumMod val="75000"/>
                    <a:lumOff val="25000"/>
                  </a:schemeClr>
                </a:solidFill>
              </a:rPr>
              <a:t> buttons are only displayed for managers and administrators. The following image shows the managers </a:t>
            </a:r>
            <a:r>
              <a:rPr lang="en-US" sz="2000" b="1" dirty="0">
                <a:solidFill>
                  <a:schemeClr val="tx1">
                    <a:lumMod val="75000"/>
                    <a:lumOff val="25000"/>
                  </a:schemeClr>
                </a:solidFill>
              </a:rPr>
              <a:t>details view </a:t>
            </a:r>
            <a:r>
              <a:rPr lang="en-US" sz="2000" dirty="0">
                <a:solidFill>
                  <a:schemeClr val="tx1">
                    <a:lumMod val="75000"/>
                    <a:lumOff val="25000"/>
                  </a:schemeClr>
                </a:solidFill>
              </a:rPr>
              <a:t>of a contact. </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9E015EDB-AFB2-42BD-83CB-3F120A2E1673}"/>
              </a:ext>
            </a:extLst>
          </p:cNvPr>
          <p:cNvPicPr>
            <a:picLocks noChangeAspect="1"/>
          </p:cNvPicPr>
          <p:nvPr/>
        </p:nvPicPr>
        <p:blipFill>
          <a:blip r:embed="rId2"/>
          <a:stretch>
            <a:fillRect/>
          </a:stretch>
        </p:blipFill>
        <p:spPr>
          <a:xfrm>
            <a:off x="1084406" y="1352790"/>
            <a:ext cx="10648924" cy="49464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163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1138773"/>
          </a:xfrm>
          <a:prstGeom prst="rect">
            <a:avLst/>
          </a:prstGeom>
          <a:noFill/>
        </p:spPr>
        <p:txBody>
          <a:bodyPr wrap="square" rtlCol="0">
            <a:spAutoFit/>
          </a:bodyPr>
          <a:lstStyle/>
          <a:p>
            <a:r>
              <a:rPr lang="en-US" sz="2800" b="1" dirty="0">
                <a:solidFill>
                  <a:schemeClr val="tx1">
                    <a:lumMod val="75000"/>
                    <a:lumOff val="25000"/>
                  </a:schemeClr>
                </a:solidFill>
              </a:rPr>
              <a:t>Contact Manager – Administrator View</a:t>
            </a:r>
          </a:p>
          <a:p>
            <a:r>
              <a:rPr lang="en-US" sz="2000" dirty="0">
                <a:solidFill>
                  <a:schemeClr val="tx1">
                    <a:lumMod val="75000"/>
                    <a:lumOff val="25000"/>
                  </a:schemeClr>
                </a:solidFill>
              </a:rPr>
              <a:t>The administrator has all privileges. It can read/edit/delete any contact and change the status of contacts.</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3" name="Picture 2">
            <a:extLst>
              <a:ext uri="{FF2B5EF4-FFF2-40B4-BE49-F238E27FC236}">
                <a16:creationId xmlns:a16="http://schemas.microsoft.com/office/drawing/2014/main" id="{DF9A82C3-914C-4BE7-A7A0-9692EC4ACEFD}"/>
              </a:ext>
            </a:extLst>
          </p:cNvPr>
          <p:cNvPicPr>
            <a:picLocks noChangeAspect="1"/>
          </p:cNvPicPr>
          <p:nvPr/>
        </p:nvPicPr>
        <p:blipFill>
          <a:blip r:embed="rId2"/>
          <a:stretch>
            <a:fillRect/>
          </a:stretch>
        </p:blipFill>
        <p:spPr>
          <a:xfrm>
            <a:off x="894080" y="1307891"/>
            <a:ext cx="11074400" cy="49913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181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Privacy Page (Admin or Manager View)</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073F2155-6215-4691-848A-7CDB44EFDA90}"/>
              </a:ext>
            </a:extLst>
          </p:cNvPr>
          <p:cNvPicPr>
            <a:picLocks noChangeAspect="1"/>
          </p:cNvPicPr>
          <p:nvPr/>
        </p:nvPicPr>
        <p:blipFill>
          <a:blip r:embed="rId2"/>
          <a:stretch>
            <a:fillRect/>
          </a:stretch>
        </p:blipFill>
        <p:spPr>
          <a:xfrm>
            <a:off x="863600" y="853440"/>
            <a:ext cx="11193721" cy="54051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87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Privacy Authorization </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
        <p:nvSpPr>
          <p:cNvPr id="5" name="Half Frame 4">
            <a:extLst>
              <a:ext uri="{FF2B5EF4-FFF2-40B4-BE49-F238E27FC236}">
                <a16:creationId xmlns:a16="http://schemas.microsoft.com/office/drawing/2014/main" id="{3465B76A-5D2E-4AF4-9770-5BF0067EFF59}"/>
              </a:ext>
            </a:extLst>
          </p:cNvPr>
          <p:cNvSpPr/>
          <p:nvPr/>
        </p:nvSpPr>
        <p:spPr>
          <a:xfrm>
            <a:off x="941030" y="900928"/>
            <a:ext cx="4058817" cy="5215812"/>
          </a:xfrm>
          <a:prstGeom prst="halfFrame">
            <a:avLst>
              <a:gd name="adj1" fmla="val 7816"/>
              <a:gd name="adj2" fmla="val 8046"/>
            </a:avLst>
          </a:prstGeom>
          <a:solidFill>
            <a:schemeClr val="tx1">
              <a:lumMod val="85000"/>
              <a:lumOff val="15000"/>
              <a:alpha val="62000"/>
            </a:scheme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pic>
        <p:nvPicPr>
          <p:cNvPr id="3" name="Picture 2">
            <a:extLst>
              <a:ext uri="{FF2B5EF4-FFF2-40B4-BE49-F238E27FC236}">
                <a16:creationId xmlns:a16="http://schemas.microsoft.com/office/drawing/2014/main" id="{F28248DF-45C0-42D0-A3EB-F197FB9FA300}"/>
              </a:ext>
            </a:extLst>
          </p:cNvPr>
          <p:cNvPicPr>
            <a:picLocks noChangeAspect="1"/>
          </p:cNvPicPr>
          <p:nvPr/>
        </p:nvPicPr>
        <p:blipFill>
          <a:blip r:embed="rId2"/>
          <a:stretch>
            <a:fillRect/>
          </a:stretch>
        </p:blipFill>
        <p:spPr>
          <a:xfrm>
            <a:off x="1402080" y="1345552"/>
            <a:ext cx="7550404" cy="3653168"/>
          </a:xfrm>
          <a:prstGeom prst="rect">
            <a:avLst/>
          </a:prstGeom>
        </p:spPr>
      </p:pic>
      <p:pic>
        <p:nvPicPr>
          <p:cNvPr id="7" name="Picture 6">
            <a:extLst>
              <a:ext uri="{FF2B5EF4-FFF2-40B4-BE49-F238E27FC236}">
                <a16:creationId xmlns:a16="http://schemas.microsoft.com/office/drawing/2014/main" id="{3953ABF0-4370-4D1F-BDA0-D1E900D05306}"/>
              </a:ext>
            </a:extLst>
          </p:cNvPr>
          <p:cNvPicPr>
            <a:picLocks noChangeAspect="1"/>
          </p:cNvPicPr>
          <p:nvPr/>
        </p:nvPicPr>
        <p:blipFill>
          <a:blip r:embed="rId3"/>
          <a:stretch>
            <a:fillRect/>
          </a:stretch>
        </p:blipFill>
        <p:spPr>
          <a:xfrm>
            <a:off x="5460897" y="2863036"/>
            <a:ext cx="6283429" cy="34464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501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About Page</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B4961EE8-4975-4B5B-98F8-F2AA8E3FEC1C}"/>
              </a:ext>
            </a:extLst>
          </p:cNvPr>
          <p:cNvPicPr>
            <a:picLocks noChangeAspect="1"/>
          </p:cNvPicPr>
          <p:nvPr/>
        </p:nvPicPr>
        <p:blipFill>
          <a:blip r:embed="rId2"/>
          <a:stretch>
            <a:fillRect/>
          </a:stretch>
        </p:blipFill>
        <p:spPr>
          <a:xfrm>
            <a:off x="871870" y="797442"/>
            <a:ext cx="11130358" cy="5486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212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FAA0557-724F-4EB8-9107-91967FD76C13}"/>
              </a:ext>
            </a:extLst>
          </p:cNvPr>
          <p:cNvSpPr txBox="1"/>
          <p:nvPr/>
        </p:nvSpPr>
        <p:spPr>
          <a:xfrm>
            <a:off x="280037" y="2605548"/>
            <a:ext cx="6823587" cy="182327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000" b="1" dirty="0">
                <a:solidFill>
                  <a:schemeClr val="tx1">
                    <a:lumMod val="75000"/>
                    <a:lumOff val="25000"/>
                  </a:schemeClr>
                </a:solidFill>
                <a:latin typeface="+mj-lt"/>
                <a:ea typeface="+mj-ea"/>
                <a:cs typeface="+mj-cs"/>
              </a:rPr>
              <a:t>Part 2 – Security Technologies Recommendations</a:t>
            </a:r>
          </a:p>
        </p:txBody>
      </p:sp>
      <p:sp>
        <p:nvSpPr>
          <p:cNvPr id="4" name="Rectangle 3">
            <a:extLst>
              <a:ext uri="{FF2B5EF4-FFF2-40B4-BE49-F238E27FC236}">
                <a16:creationId xmlns:a16="http://schemas.microsoft.com/office/drawing/2014/main" id="{7156C2F2-850C-4C57-B4DB-37EE47A48572}"/>
              </a:ext>
            </a:extLst>
          </p:cNvPr>
          <p:cNvSpPr/>
          <p:nvPr/>
        </p:nvSpPr>
        <p:spPr>
          <a:xfrm>
            <a:off x="0" y="6526161"/>
            <a:ext cx="7383660" cy="331839"/>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lnSpcReduction="10000"/>
          </a:bodyPr>
          <a:lstStyle/>
          <a:p>
            <a:pPr marL="384048" indent="-384048" algn="ctr" defTabSz="914400">
              <a:lnSpc>
                <a:spcPct val="94000"/>
              </a:lnSpc>
              <a:spcAft>
                <a:spcPts val="200"/>
              </a:spcAft>
              <a:buFont typeface="Franklin Gothic Book" panose="020B0503020102020204" pitchFamily="34" charset="0"/>
            </a:pPr>
            <a:r>
              <a:rPr lang="en-US" dirty="0">
                <a:solidFill>
                  <a:schemeClr val="bg1"/>
                </a:solidFill>
              </a:rPr>
              <a:t>Information Encoding Standards – Final Project</a:t>
            </a:r>
          </a:p>
        </p:txBody>
      </p:sp>
      <p:sp>
        <p:nvSpPr>
          <p:cNvPr id="26" name="Rectangle 25">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descr="A green object on a black surface&#10;&#10;Description automatically generated with low confidence">
            <a:extLst>
              <a:ext uri="{FF2B5EF4-FFF2-40B4-BE49-F238E27FC236}">
                <a16:creationId xmlns:a16="http://schemas.microsoft.com/office/drawing/2014/main" id="{76D459BE-EA65-6165-D5CA-408A90E7FCAF}"/>
              </a:ext>
            </a:extLst>
          </p:cNvPr>
          <p:cNvPicPr>
            <a:picLocks noChangeAspect="1"/>
          </p:cNvPicPr>
          <p:nvPr/>
        </p:nvPicPr>
        <p:blipFill rotWithShape="1">
          <a:blip r:embed="rId2"/>
          <a:srcRect l="31045" r="31392"/>
          <a:stretch/>
        </p:blipFill>
        <p:spPr>
          <a:xfrm>
            <a:off x="7612260" y="10"/>
            <a:ext cx="4579739" cy="6857990"/>
          </a:xfrm>
          <a:prstGeom prst="rect">
            <a:avLst/>
          </a:prstGeom>
        </p:spPr>
      </p:pic>
    </p:spTree>
    <p:extLst>
      <p:ext uri="{BB962C8B-B14F-4D97-AF65-F5344CB8AC3E}">
        <p14:creationId xmlns:p14="http://schemas.microsoft.com/office/powerpoint/2010/main" val="2315404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266437" y="355730"/>
            <a:ext cx="10499465" cy="5816977"/>
          </a:xfrm>
          <a:prstGeom prst="rect">
            <a:avLst/>
          </a:prstGeom>
          <a:noFill/>
        </p:spPr>
        <p:txBody>
          <a:bodyPr wrap="square" rtlCol="0">
            <a:spAutoFit/>
          </a:bodyPr>
          <a:lstStyle/>
          <a:p>
            <a:pPr marL="514350" indent="-514350">
              <a:buAutoNum type="arabicPeriod"/>
            </a:pPr>
            <a:r>
              <a:rPr lang="en-US" sz="2800" b="1" dirty="0">
                <a:solidFill>
                  <a:schemeClr val="tx1">
                    <a:lumMod val="75000"/>
                    <a:lumOff val="25000"/>
                  </a:schemeClr>
                </a:solidFill>
              </a:rPr>
              <a:t>How can we transfer personal data securely within their network?</a:t>
            </a:r>
          </a:p>
          <a:p>
            <a:endParaRPr lang="en-US" sz="2400" b="1" dirty="0">
              <a:solidFill>
                <a:schemeClr val="tx1">
                  <a:lumMod val="75000"/>
                  <a:lumOff val="25000"/>
                </a:schemeClr>
              </a:solidFill>
            </a:endParaRPr>
          </a:p>
          <a:p>
            <a:r>
              <a:rPr lang="en-US" sz="2000" dirty="0">
                <a:solidFill>
                  <a:schemeClr val="tx1">
                    <a:lumMod val="75000"/>
                    <a:lumOff val="25000"/>
                  </a:schemeClr>
                </a:solidFill>
              </a:rPr>
              <a:t>It is critical to be able to not only share and transfer data but also to encrypt all personal data within your network in a timely and effective manner – protecting data privacy must be taken seriously.</a:t>
            </a:r>
          </a:p>
          <a:p>
            <a:endParaRPr lang="en-US" sz="2000" b="1" dirty="0">
              <a:solidFill>
                <a:schemeClr val="tx1">
                  <a:lumMod val="75000"/>
                  <a:lumOff val="25000"/>
                </a:schemeClr>
              </a:solidFill>
            </a:endParaRPr>
          </a:p>
          <a:p>
            <a:r>
              <a:rPr lang="en-US" sz="2000" b="1" dirty="0">
                <a:solidFill>
                  <a:schemeClr val="accent6">
                    <a:lumMod val="50000"/>
                  </a:schemeClr>
                </a:solidFill>
              </a:rPr>
              <a:t>There are multiple ways to encrypt data:</a:t>
            </a:r>
          </a:p>
          <a:p>
            <a:endParaRPr lang="en-US" sz="2000" dirty="0">
              <a:solidFill>
                <a:schemeClr val="tx1">
                  <a:lumMod val="75000"/>
                  <a:lumOff val="25000"/>
                </a:schemeClr>
              </a:solidFill>
            </a:endParaRPr>
          </a:p>
          <a:p>
            <a:r>
              <a:rPr lang="en-US" sz="2000" b="1" dirty="0">
                <a:solidFill>
                  <a:schemeClr val="accent2">
                    <a:lumMod val="75000"/>
                  </a:schemeClr>
                </a:solidFill>
              </a:rPr>
              <a:t>SFTP</a:t>
            </a:r>
            <a:r>
              <a:rPr lang="en-US" sz="2000" dirty="0">
                <a:solidFill>
                  <a:schemeClr val="tx1">
                    <a:lumMod val="75000"/>
                    <a:lumOff val="25000"/>
                  </a:schemeClr>
                </a:solidFill>
              </a:rPr>
              <a:t> also known as SSH File Transfer Protocol, is a network protocol that allows users to access, transfer, and manage files on remote systems. Commands and data are encrypted in order to prevent passwords and other sensitive information from being exposed.</a:t>
            </a:r>
          </a:p>
          <a:p>
            <a:endParaRPr lang="en-US" sz="2000" dirty="0">
              <a:solidFill>
                <a:schemeClr val="tx1">
                  <a:lumMod val="75000"/>
                  <a:lumOff val="25000"/>
                </a:schemeClr>
              </a:solidFill>
            </a:endParaRPr>
          </a:p>
          <a:p>
            <a:r>
              <a:rPr lang="en-US" sz="2000" b="1" dirty="0">
                <a:solidFill>
                  <a:schemeClr val="accent2">
                    <a:lumMod val="75000"/>
                  </a:schemeClr>
                </a:solidFill>
              </a:rPr>
              <a:t>HTTP/HTTPS </a:t>
            </a:r>
            <a:r>
              <a:rPr lang="en-US" sz="2000" dirty="0">
                <a:solidFill>
                  <a:schemeClr val="tx1">
                    <a:lumMod val="75000"/>
                    <a:lumOff val="25000"/>
                  </a:schemeClr>
                </a:solidFill>
              </a:rPr>
              <a:t>is ideal for internet data exchange using the client-server computing model. TLS or SSL is used to encrypt the data.</a:t>
            </a:r>
          </a:p>
          <a:p>
            <a:endParaRPr lang="en-US" sz="2000" dirty="0">
              <a:solidFill>
                <a:schemeClr val="tx1">
                  <a:lumMod val="75000"/>
                  <a:lumOff val="25000"/>
                </a:schemeClr>
              </a:solidFill>
            </a:endParaRPr>
          </a:p>
          <a:p>
            <a:r>
              <a:rPr lang="en-US" sz="2000" b="1" i="0" dirty="0">
                <a:solidFill>
                  <a:schemeClr val="accent2">
                    <a:lumMod val="75000"/>
                  </a:schemeClr>
                </a:solidFill>
                <a:effectLst/>
              </a:rPr>
              <a:t>SSH</a:t>
            </a:r>
            <a:r>
              <a:rPr lang="en-US" sz="2000" i="0" dirty="0">
                <a:solidFill>
                  <a:schemeClr val="tx1">
                    <a:lumMod val="75000"/>
                    <a:lumOff val="25000"/>
                  </a:schemeClr>
                </a:solidFill>
                <a:effectLst/>
              </a:rPr>
              <a:t> or </a:t>
            </a:r>
            <a:r>
              <a:rPr lang="en-US" sz="2000" b="1" i="0" dirty="0">
                <a:solidFill>
                  <a:schemeClr val="accent2">
                    <a:lumMod val="75000"/>
                  </a:schemeClr>
                </a:solidFill>
                <a:effectLst/>
              </a:rPr>
              <a:t>Secure Socket Shell </a:t>
            </a:r>
            <a:r>
              <a:rPr lang="en-US" sz="2000" i="0" dirty="0">
                <a:solidFill>
                  <a:schemeClr val="tx1">
                    <a:lumMod val="75000"/>
                    <a:lumOff val="25000"/>
                  </a:schemeClr>
                </a:solidFill>
                <a:effectLst/>
              </a:rPr>
              <a:t>is a network protocol that allows administrators to access a remote computer in a secure manner. SSH was designed to send information such as passwords in plaintext in a secure and encrypted format.</a:t>
            </a:r>
            <a:endParaRPr lang="en-US" sz="2800" dirty="0">
              <a:solidFill>
                <a:schemeClr val="tx1">
                  <a:lumMod val="75000"/>
                  <a:lumOff val="25000"/>
                </a:schemeClr>
              </a:solidFill>
            </a:endParaRPr>
          </a:p>
        </p:txBody>
      </p:sp>
      <p:sp>
        <p:nvSpPr>
          <p:cNvPr id="2" name="Rectangle 1">
            <a:extLst>
              <a:ext uri="{FF2B5EF4-FFF2-40B4-BE49-F238E27FC236}">
                <a16:creationId xmlns:a16="http://schemas.microsoft.com/office/drawing/2014/main" id="{6CD79D16-4A60-4151-9EDF-A5DA3DF8B7F8}"/>
              </a:ext>
            </a:extLst>
          </p:cNvPr>
          <p:cNvSpPr/>
          <p:nvPr/>
        </p:nvSpPr>
        <p:spPr>
          <a:xfrm>
            <a:off x="0" y="6493164"/>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415648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285928" y="318614"/>
            <a:ext cx="10228047" cy="5755422"/>
          </a:xfrm>
          <a:prstGeom prst="rect">
            <a:avLst/>
          </a:prstGeom>
          <a:noFill/>
        </p:spPr>
        <p:txBody>
          <a:bodyPr wrap="square" rtlCol="0">
            <a:spAutoFit/>
          </a:bodyPr>
          <a:lstStyle/>
          <a:p>
            <a:r>
              <a:rPr lang="en-CA" sz="3200" b="1" dirty="0">
                <a:solidFill>
                  <a:schemeClr val="tx1">
                    <a:lumMod val="75000"/>
                    <a:lumOff val="25000"/>
                  </a:schemeClr>
                </a:solidFill>
              </a:rPr>
              <a:t>Project Summary</a:t>
            </a:r>
          </a:p>
          <a:p>
            <a:endParaRPr lang="en-CA" sz="2000" b="1" dirty="0">
              <a:solidFill>
                <a:schemeClr val="tx1">
                  <a:lumMod val="75000"/>
                  <a:lumOff val="25000"/>
                </a:schemeClr>
              </a:solidFill>
            </a:endParaRPr>
          </a:p>
          <a:p>
            <a:r>
              <a:rPr lang="en-US" b="1" dirty="0">
                <a:solidFill>
                  <a:schemeClr val="tx1">
                    <a:lumMod val="75000"/>
                    <a:lumOff val="25000"/>
                  </a:schemeClr>
                </a:solidFill>
              </a:rPr>
              <a:t>Authorization refers to the process that determines what a user is able to do. Our Project Summary comprises of an ASP.NET Core web application with user data protected by role-based authorization. It displays a list of contacts that authenticated (registered) users have created. There are three security groups:</a:t>
            </a:r>
          </a:p>
          <a:p>
            <a:endParaRPr lang="en-US" b="1" dirty="0">
              <a:solidFill>
                <a:schemeClr val="tx1">
                  <a:lumMod val="75000"/>
                  <a:lumOff val="25000"/>
                </a:schemeClr>
              </a:solidFill>
            </a:endParaRPr>
          </a:p>
          <a:p>
            <a:pPr marL="285750" indent="-285750">
              <a:buFont typeface="Wingdings" panose="05000000000000000000" pitchFamily="2" charset="2"/>
              <a:buChar char="Ø"/>
            </a:pPr>
            <a:r>
              <a:rPr lang="en-US" b="1" dirty="0">
                <a:solidFill>
                  <a:schemeClr val="tx1">
                    <a:lumMod val="75000"/>
                    <a:lumOff val="25000"/>
                  </a:schemeClr>
                </a:solidFill>
              </a:rPr>
              <a:t>Registered users can view all the approved data and can edit/delete their own data.</a:t>
            </a:r>
          </a:p>
          <a:p>
            <a:pPr marL="285750" indent="-285750">
              <a:buFont typeface="Wingdings" panose="05000000000000000000" pitchFamily="2" charset="2"/>
              <a:buChar char="Ø"/>
            </a:pPr>
            <a:r>
              <a:rPr lang="en-US" b="1" dirty="0">
                <a:solidFill>
                  <a:schemeClr val="tx1">
                    <a:lumMod val="75000"/>
                    <a:lumOff val="25000"/>
                  </a:schemeClr>
                </a:solidFill>
              </a:rPr>
              <a:t>Managers can approve or reject contact data. Only approved contacts are visible to users.</a:t>
            </a:r>
          </a:p>
          <a:p>
            <a:pPr marL="285750" indent="-285750">
              <a:buFont typeface="Wingdings" panose="05000000000000000000" pitchFamily="2" charset="2"/>
              <a:buChar char="Ø"/>
            </a:pPr>
            <a:r>
              <a:rPr lang="en-US" b="1" dirty="0">
                <a:solidFill>
                  <a:schemeClr val="tx1">
                    <a:lumMod val="75000"/>
                    <a:lumOff val="25000"/>
                  </a:schemeClr>
                </a:solidFill>
              </a:rPr>
              <a:t>Administrators can approve/reject and edit/delete any data.</a:t>
            </a:r>
          </a:p>
          <a:p>
            <a:pPr marL="285750" indent="-285750">
              <a:buFont typeface="Wingdings" panose="05000000000000000000" pitchFamily="2" charset="2"/>
              <a:buChar char="Ø"/>
            </a:pPr>
            <a:endParaRPr lang="en-US" b="1" dirty="0">
              <a:solidFill>
                <a:schemeClr val="tx1">
                  <a:lumMod val="75000"/>
                  <a:lumOff val="25000"/>
                </a:schemeClr>
              </a:solidFill>
            </a:endParaRPr>
          </a:p>
          <a:p>
            <a:r>
              <a:rPr lang="en-CA" b="1" dirty="0">
                <a:solidFill>
                  <a:schemeClr val="tx1">
                    <a:lumMod val="75000"/>
                    <a:lumOff val="25000"/>
                  </a:schemeClr>
                </a:solidFill>
              </a:rPr>
              <a:t>Privacy Page has been authorized to be viewed only by Admin and Manager.</a:t>
            </a:r>
          </a:p>
          <a:p>
            <a:endParaRPr lang="en-CA" b="1" dirty="0">
              <a:solidFill>
                <a:schemeClr val="tx1">
                  <a:lumMod val="75000"/>
                  <a:lumOff val="25000"/>
                </a:schemeClr>
              </a:solidFill>
            </a:endParaRPr>
          </a:p>
          <a:p>
            <a:r>
              <a:rPr lang="en-US" b="1" dirty="0">
                <a:solidFill>
                  <a:schemeClr val="tx1">
                    <a:lumMod val="75000"/>
                    <a:lumOff val="25000"/>
                  </a:schemeClr>
                </a:solidFill>
              </a:rPr>
              <a:t>A company is asking us to act as a consultant on a project. We have provided Security Technologies Recommendations based on our knowledge as per the project requirements.</a:t>
            </a:r>
            <a:endParaRPr lang="en-CA" b="1" dirty="0">
              <a:solidFill>
                <a:schemeClr val="tx1">
                  <a:lumMod val="75000"/>
                  <a:lumOff val="25000"/>
                </a:schemeClr>
              </a:solidFill>
            </a:endParaRPr>
          </a:p>
          <a:p>
            <a:endParaRPr lang="en-CA" b="1" dirty="0">
              <a:solidFill>
                <a:schemeClr val="tx1">
                  <a:lumMod val="75000"/>
                  <a:lumOff val="25000"/>
                </a:schemeClr>
              </a:solidFill>
            </a:endParaRPr>
          </a:p>
          <a:p>
            <a:endParaRPr lang="en-CA" sz="3200" b="1" dirty="0">
              <a:solidFill>
                <a:schemeClr val="tx1">
                  <a:lumMod val="75000"/>
                  <a:lumOff val="25000"/>
                </a:schemeClr>
              </a:solidFill>
            </a:endParaRPr>
          </a:p>
          <a:p>
            <a:endParaRPr lang="en-CA" sz="3200" b="1" dirty="0">
              <a:solidFill>
                <a:schemeClr val="tx1">
                  <a:lumMod val="75000"/>
                  <a:lumOff val="25000"/>
                </a:schemeClr>
              </a:solidFill>
            </a:endParaRPr>
          </a:p>
        </p:txBody>
      </p:sp>
      <p:sp>
        <p:nvSpPr>
          <p:cNvPr id="4" name="Rectangle 3">
            <a:extLst>
              <a:ext uri="{FF2B5EF4-FFF2-40B4-BE49-F238E27FC236}">
                <a16:creationId xmlns:a16="http://schemas.microsoft.com/office/drawing/2014/main" id="{4DF6611A-6C1C-484B-A794-72ADA1397EFE}"/>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Does SFTP Work? {+Comparison with FTP}">
            <a:extLst>
              <a:ext uri="{FF2B5EF4-FFF2-40B4-BE49-F238E27FC236}">
                <a16:creationId xmlns:a16="http://schemas.microsoft.com/office/drawing/2014/main" id="{C08AA6E1-EC8D-4CCC-9C8F-F411895834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545"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CD79D16-4A60-4151-9EDF-A5DA3DF8B7F8}"/>
              </a:ext>
            </a:extLst>
          </p:cNvPr>
          <p:cNvSpPr/>
          <p:nvPr/>
        </p:nvSpPr>
        <p:spPr>
          <a:xfrm>
            <a:off x="1" y="6503437"/>
            <a:ext cx="12191999" cy="390363"/>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p>
            <a:pPr marL="384048" indent="-384048" algn="ctr" defTabSz="914400">
              <a:lnSpc>
                <a:spcPct val="94000"/>
              </a:lnSpc>
              <a:spcAft>
                <a:spcPts val="200"/>
              </a:spcAft>
              <a:buFont typeface="Franklin Gothic Book" panose="020B0503020102020204" pitchFamily="34" charset="0"/>
            </a:pPr>
            <a:r>
              <a:rPr lang="en-US" sz="1600" dirty="0">
                <a:solidFill>
                  <a:schemeClr val="tx2"/>
                </a:solidFill>
              </a:rPr>
              <a:t>Information Encoding Standards – Final Project</a:t>
            </a:r>
          </a:p>
        </p:txBody>
      </p:sp>
      <p:sp>
        <p:nvSpPr>
          <p:cNvPr id="7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 name="Rectangle 2">
            <a:extLst>
              <a:ext uri="{FF2B5EF4-FFF2-40B4-BE49-F238E27FC236}">
                <a16:creationId xmlns:a16="http://schemas.microsoft.com/office/drawing/2014/main" id="{3E14D95E-573E-4112-B79C-69689B3C4710}"/>
              </a:ext>
            </a:extLst>
          </p:cNvPr>
          <p:cNvSpPr/>
          <p:nvPr/>
        </p:nvSpPr>
        <p:spPr>
          <a:xfrm>
            <a:off x="7594889" y="402220"/>
            <a:ext cx="3200400" cy="4907902"/>
          </a:xfrm>
          <a:prstGeom prst="rect">
            <a:avLst/>
          </a:prstGeom>
          <a:solidFill>
            <a:srgbClr val="4D7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F6056A4-DD74-4CF0-A07D-D0AA35A4A706}"/>
              </a:ext>
            </a:extLst>
          </p:cNvPr>
          <p:cNvSpPr txBox="1"/>
          <p:nvPr/>
        </p:nvSpPr>
        <p:spPr>
          <a:xfrm>
            <a:off x="7280361" y="875045"/>
            <a:ext cx="3616093" cy="2800767"/>
          </a:xfrm>
          <a:prstGeom prst="rect">
            <a:avLst/>
          </a:prstGeom>
          <a:noFill/>
        </p:spPr>
        <p:txBody>
          <a:bodyPr wrap="square" rtlCol="0">
            <a:spAutoFit/>
          </a:bodyPr>
          <a:lstStyle/>
          <a:p>
            <a:r>
              <a:rPr lang="en-US" sz="4400" b="1" dirty="0">
                <a:solidFill>
                  <a:schemeClr val="tx1">
                    <a:lumMod val="75000"/>
                    <a:lumOff val="25000"/>
                  </a:schemeClr>
                </a:solidFill>
              </a:rPr>
              <a:t>SFTP </a:t>
            </a:r>
          </a:p>
          <a:p>
            <a:r>
              <a:rPr lang="en-US" sz="4400" dirty="0">
                <a:solidFill>
                  <a:schemeClr val="tx1">
                    <a:lumMod val="75000"/>
                    <a:lumOff val="25000"/>
                  </a:schemeClr>
                </a:solidFill>
              </a:rPr>
              <a:t>Secure File Transfer Protocol</a:t>
            </a:r>
          </a:p>
        </p:txBody>
      </p:sp>
    </p:spTree>
    <p:extLst>
      <p:ext uri="{BB962C8B-B14F-4D97-AF65-F5344CB8AC3E}">
        <p14:creationId xmlns:p14="http://schemas.microsoft.com/office/powerpoint/2010/main" val="30172868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058630-ED54-44EA-9208-A6C0CC5537AA}"/>
              </a:ext>
            </a:extLst>
          </p:cNvPr>
          <p:cNvSpPr txBox="1"/>
          <p:nvPr/>
        </p:nvSpPr>
        <p:spPr>
          <a:xfrm>
            <a:off x="1143000" y="514350"/>
            <a:ext cx="10572750" cy="4216539"/>
          </a:xfrm>
          <a:prstGeom prst="rect">
            <a:avLst/>
          </a:prstGeom>
          <a:noFill/>
        </p:spPr>
        <p:txBody>
          <a:bodyPr wrap="square" rtlCol="0">
            <a:spAutoFit/>
          </a:bodyPr>
          <a:lstStyle/>
          <a:p>
            <a:r>
              <a:rPr lang="en-US" sz="2800" b="1" dirty="0">
                <a:solidFill>
                  <a:schemeClr val="tx1">
                    <a:lumMod val="75000"/>
                    <a:lumOff val="25000"/>
                  </a:schemeClr>
                </a:solidFill>
              </a:rPr>
              <a:t>2. What security protocol is best for transferring personal files?</a:t>
            </a:r>
          </a:p>
          <a:p>
            <a:endParaRPr lang="en-US" sz="2000" b="1" dirty="0">
              <a:solidFill>
                <a:schemeClr val="tx1">
                  <a:lumMod val="75000"/>
                  <a:lumOff val="25000"/>
                </a:schemeClr>
              </a:solidFill>
            </a:endParaRPr>
          </a:p>
          <a:p>
            <a:pPr marL="342900" indent="-342900">
              <a:buClr>
                <a:schemeClr val="tx1">
                  <a:lumMod val="95000"/>
                  <a:lumOff val="5000"/>
                </a:schemeClr>
              </a:buClr>
              <a:buFont typeface="Arial" panose="020B0604020202020204" pitchFamily="34" charset="0"/>
              <a:buChar char="•"/>
            </a:pPr>
            <a:r>
              <a:rPr lang="en-US" sz="2000" b="1" dirty="0">
                <a:solidFill>
                  <a:schemeClr val="accent6">
                    <a:lumMod val="50000"/>
                  </a:schemeClr>
                </a:solidFill>
              </a:rPr>
              <a:t>SFTP (SSH File Transfer Protocol) </a:t>
            </a:r>
            <a:r>
              <a:rPr lang="en-US" sz="2000" dirty="0">
                <a:solidFill>
                  <a:schemeClr val="tx1">
                    <a:lumMod val="75000"/>
                    <a:lumOff val="25000"/>
                  </a:schemeClr>
                </a:solidFill>
              </a:rPr>
              <a:t>is a secure file transfer protocol. It runs over the SSH Protocol. It supports the full security and authentication functionality of SSH.</a:t>
            </a:r>
          </a:p>
          <a:p>
            <a:pPr marL="342900" indent="-342900">
              <a:buClr>
                <a:schemeClr val="tx1">
                  <a:lumMod val="95000"/>
                  <a:lumOff val="5000"/>
                </a:schemeClr>
              </a:buClr>
              <a:buFont typeface="Arial" panose="020B0604020202020204" pitchFamily="34" charset="0"/>
              <a:buChar char="•"/>
            </a:pPr>
            <a:endParaRPr lang="en-US" sz="2000" dirty="0">
              <a:solidFill>
                <a:schemeClr val="tx1">
                  <a:lumMod val="75000"/>
                  <a:lumOff val="25000"/>
                </a:schemeClr>
              </a:solidFill>
            </a:endParaRPr>
          </a:p>
          <a:p>
            <a:pPr marL="342900" indent="-342900">
              <a:buFont typeface="Arial" panose="020B0604020202020204" pitchFamily="34" charset="0"/>
              <a:buChar char="•"/>
            </a:pPr>
            <a:r>
              <a:rPr lang="en-US" sz="2000" dirty="0">
                <a:solidFill>
                  <a:schemeClr val="tx1">
                    <a:lumMod val="75000"/>
                    <a:lumOff val="25000"/>
                  </a:schemeClr>
                </a:solidFill>
              </a:rPr>
              <a:t>It protects the integrity of the data using encryption and cryptographic hash functions and authenticates both the server and the user.</a:t>
            </a:r>
          </a:p>
          <a:p>
            <a:endParaRPr lang="en-US" sz="2000" dirty="0">
              <a:solidFill>
                <a:schemeClr val="tx1">
                  <a:lumMod val="75000"/>
                  <a:lumOff val="25000"/>
                </a:schemeClr>
              </a:solidFill>
            </a:endParaRPr>
          </a:p>
          <a:p>
            <a:pPr marL="342900" indent="-342900">
              <a:buFont typeface="Arial" panose="020B0604020202020204" pitchFamily="34" charset="0"/>
              <a:buChar char="•"/>
            </a:pPr>
            <a:r>
              <a:rPr lang="en-US" sz="2000" b="1" dirty="0">
                <a:solidFill>
                  <a:schemeClr val="tx1">
                    <a:lumMod val="75000"/>
                    <a:lumOff val="25000"/>
                  </a:schemeClr>
                </a:solidFill>
              </a:rPr>
              <a:t>SFTP</a:t>
            </a:r>
            <a:r>
              <a:rPr lang="en-US" sz="2000" dirty="0">
                <a:solidFill>
                  <a:schemeClr val="tx1">
                    <a:lumMod val="75000"/>
                    <a:lumOff val="25000"/>
                  </a:schemeClr>
                </a:solidFill>
              </a:rPr>
              <a:t> is compatible with almost all the OS available such as </a:t>
            </a:r>
            <a:r>
              <a:rPr lang="en-US" sz="2000" b="1" dirty="0">
                <a:solidFill>
                  <a:schemeClr val="tx1">
                    <a:lumMod val="75000"/>
                    <a:lumOff val="25000"/>
                  </a:schemeClr>
                </a:solidFill>
              </a:rPr>
              <a:t>Linux, Windows , MacOS. </a:t>
            </a:r>
          </a:p>
          <a:p>
            <a:endParaRPr lang="en-US" sz="2000" b="1" dirty="0">
              <a:solidFill>
                <a:schemeClr val="tx1">
                  <a:lumMod val="75000"/>
                  <a:lumOff val="25000"/>
                </a:schemeClr>
              </a:solidFill>
            </a:endParaRPr>
          </a:p>
          <a:p>
            <a:pPr marL="342900" indent="-342900">
              <a:buFont typeface="Arial" panose="020B0604020202020204" pitchFamily="34" charset="0"/>
              <a:buChar char="•"/>
            </a:pPr>
            <a:r>
              <a:rPr lang="en-US" sz="2000" dirty="0">
                <a:solidFill>
                  <a:schemeClr val="tx1">
                    <a:lumMod val="75000"/>
                    <a:lumOff val="25000"/>
                  </a:schemeClr>
                </a:solidFill>
              </a:rPr>
              <a:t>This protocol employs a </a:t>
            </a:r>
            <a:r>
              <a:rPr lang="en-US" sz="2000" b="1" dirty="0">
                <a:solidFill>
                  <a:schemeClr val="tx1">
                    <a:lumMod val="75000"/>
                    <a:lumOff val="25000"/>
                  </a:schemeClr>
                </a:solidFill>
              </a:rPr>
              <a:t>secure dual authentication </a:t>
            </a:r>
            <a:r>
              <a:rPr lang="en-US" sz="2000" dirty="0">
                <a:solidFill>
                  <a:schemeClr val="tx1">
                    <a:lumMod val="75000"/>
                    <a:lumOff val="25000"/>
                  </a:schemeClr>
                </a:solidFill>
              </a:rPr>
              <a:t>process that safeguards passwords and sensitive data while preventing accidental transfers to unauthorized networks.</a:t>
            </a:r>
          </a:p>
          <a:p>
            <a:pPr marL="342900" indent="-342900">
              <a:buFont typeface="Arial" panose="020B0604020202020204" pitchFamily="34" charset="0"/>
              <a:buChar char="•"/>
            </a:pPr>
            <a:endParaRPr lang="en-US" sz="2000" b="1" dirty="0">
              <a:solidFill>
                <a:schemeClr val="tx1">
                  <a:lumMod val="75000"/>
                  <a:lumOff val="25000"/>
                </a:schemeClr>
              </a:solidFill>
            </a:endParaRPr>
          </a:p>
        </p:txBody>
      </p:sp>
      <p:pic>
        <p:nvPicPr>
          <p:cNvPr id="8" name="Picture 7">
            <a:extLst>
              <a:ext uri="{FF2B5EF4-FFF2-40B4-BE49-F238E27FC236}">
                <a16:creationId xmlns:a16="http://schemas.microsoft.com/office/drawing/2014/main" id="{8B04BA9D-5589-4C52-A5D3-75FA1D5A5BA8}"/>
              </a:ext>
            </a:extLst>
          </p:cNvPr>
          <p:cNvPicPr>
            <a:picLocks noChangeAspect="1"/>
          </p:cNvPicPr>
          <p:nvPr/>
        </p:nvPicPr>
        <p:blipFill>
          <a:blip r:embed="rId2"/>
          <a:stretch>
            <a:fillRect/>
          </a:stretch>
        </p:blipFill>
        <p:spPr>
          <a:xfrm>
            <a:off x="9478297" y="4484404"/>
            <a:ext cx="2237453" cy="1943100"/>
          </a:xfrm>
          <a:prstGeom prst="rect">
            <a:avLst/>
          </a:prstGeom>
        </p:spPr>
      </p:pic>
      <p:sp>
        <p:nvSpPr>
          <p:cNvPr id="14" name="Rectangle 13">
            <a:extLst>
              <a:ext uri="{FF2B5EF4-FFF2-40B4-BE49-F238E27FC236}">
                <a16:creationId xmlns:a16="http://schemas.microsoft.com/office/drawing/2014/main" id="{39A45CC6-A3FC-4AFF-AF99-ACAEDF55DCBD}"/>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160656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Rectangle 74">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17">
            <a:extLst>
              <a:ext uri="{FF2B5EF4-FFF2-40B4-BE49-F238E27FC236}">
                <a16:creationId xmlns:a16="http://schemas.microsoft.com/office/drawing/2014/main" id="{EFAA0557-724F-4EB8-9107-91967FD76C13}"/>
              </a:ext>
            </a:extLst>
          </p:cNvPr>
          <p:cNvSpPr txBox="1"/>
          <p:nvPr/>
        </p:nvSpPr>
        <p:spPr>
          <a:xfrm>
            <a:off x="4887464" y="284480"/>
            <a:ext cx="7233416" cy="511556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3000" b="1" dirty="0">
                <a:solidFill>
                  <a:schemeClr val="tx1">
                    <a:lumMod val="75000"/>
                    <a:lumOff val="25000"/>
                  </a:schemeClr>
                </a:solidFill>
              </a:rPr>
              <a:t>3. Can we encode and encrypt images?</a:t>
            </a:r>
          </a:p>
          <a:p>
            <a:pPr marL="384048" indent="-384048" defTabSz="914400">
              <a:lnSpc>
                <a:spcPct val="94000"/>
              </a:lnSpc>
              <a:spcAft>
                <a:spcPts val="200"/>
              </a:spcAft>
              <a:buFont typeface="Franklin Gothic Book" panose="020B0503020102020204" pitchFamily="34" charset="0"/>
            </a:pPr>
            <a:endParaRPr lang="en-US" sz="3300" b="1" dirty="0">
              <a:solidFill>
                <a:schemeClr val="tx1">
                  <a:lumMod val="75000"/>
                  <a:lumOff val="25000"/>
                </a:schemeClr>
              </a:solidFill>
            </a:endParaRPr>
          </a:p>
          <a:p>
            <a:pPr marL="384048" indent="-384048" defTabSz="914400">
              <a:lnSpc>
                <a:spcPct val="94000"/>
              </a:lnSpc>
              <a:spcAft>
                <a:spcPts val="200"/>
              </a:spcAft>
              <a:buFont typeface="Franklin Gothic Book" panose="020B0503020102020204" pitchFamily="34" charset="0"/>
            </a:pPr>
            <a:r>
              <a:rPr lang="en-US" sz="2400" dirty="0">
                <a:solidFill>
                  <a:schemeClr val="tx1">
                    <a:lumMod val="75000"/>
                    <a:lumOff val="25000"/>
                  </a:schemeClr>
                </a:solidFill>
              </a:rPr>
              <a:t>Yes, Images can be encoded and encrypted using a variety of encryption algorithms</a:t>
            </a:r>
          </a:p>
          <a:p>
            <a:pPr marL="384048" indent="-384048" defTabSz="914400">
              <a:lnSpc>
                <a:spcPct val="94000"/>
              </a:lnSpc>
              <a:spcAft>
                <a:spcPts val="200"/>
              </a:spcAft>
              <a:buFont typeface="Franklin Gothic Book" panose="020B0503020102020204" pitchFamily="34" charset="0"/>
            </a:pPr>
            <a:endParaRPr lang="en-US" sz="2400" dirty="0">
              <a:solidFill>
                <a:schemeClr val="tx1">
                  <a:lumMod val="75000"/>
                  <a:lumOff val="25000"/>
                </a:schemeClr>
              </a:solidFill>
            </a:endParaRPr>
          </a:p>
          <a:p>
            <a:pPr marL="384048" indent="-384048" defTabSz="914400">
              <a:lnSpc>
                <a:spcPct val="94000"/>
              </a:lnSpc>
              <a:spcAft>
                <a:spcPts val="200"/>
              </a:spcAft>
              <a:buClr>
                <a:schemeClr val="tx1">
                  <a:lumMod val="95000"/>
                  <a:lumOff val="5000"/>
                </a:schemeClr>
              </a:buClr>
              <a:buFont typeface="Franklin Gothic Book" panose="020B0503020102020204" pitchFamily="34" charset="0"/>
              <a:buChar char="•"/>
            </a:pPr>
            <a:r>
              <a:rPr lang="en-US" sz="2400" b="1" dirty="0">
                <a:solidFill>
                  <a:schemeClr val="tx1">
                    <a:lumMod val="75000"/>
                    <a:lumOff val="25000"/>
                  </a:schemeClr>
                </a:solidFill>
              </a:rPr>
              <a:t>Base64</a:t>
            </a:r>
            <a:r>
              <a:rPr lang="en-US" sz="2400" dirty="0">
                <a:solidFill>
                  <a:schemeClr val="tx1">
                    <a:lumMod val="75000"/>
                    <a:lumOff val="25000"/>
                  </a:schemeClr>
                </a:solidFill>
              </a:rPr>
              <a:t> is an encoding algorithm that converts images into a readable string that can be saved or transmitted over a network without data loss.</a:t>
            </a:r>
          </a:p>
          <a:p>
            <a:pPr marL="384048" indent="-384048" defTabSz="914400">
              <a:lnSpc>
                <a:spcPct val="94000"/>
              </a:lnSpc>
              <a:spcAft>
                <a:spcPts val="200"/>
              </a:spcAft>
              <a:buClr>
                <a:schemeClr val="tx1">
                  <a:lumMod val="95000"/>
                  <a:lumOff val="5000"/>
                </a:schemeClr>
              </a:buClr>
              <a:buFont typeface="Franklin Gothic Book" panose="020B0503020102020204" pitchFamily="34" charset="0"/>
            </a:pPr>
            <a:endParaRPr lang="en-US" sz="2400" dirty="0">
              <a:solidFill>
                <a:schemeClr val="tx1">
                  <a:lumMod val="75000"/>
                  <a:lumOff val="25000"/>
                </a:schemeClr>
              </a:solidFill>
            </a:endParaRPr>
          </a:p>
          <a:p>
            <a:pPr marL="384048" indent="-384048" defTabSz="914400">
              <a:lnSpc>
                <a:spcPct val="94000"/>
              </a:lnSpc>
              <a:spcAft>
                <a:spcPts val="200"/>
              </a:spcAft>
              <a:buFont typeface="Franklin Gothic Book" panose="020B0503020102020204" pitchFamily="34" charset="0"/>
              <a:buChar char="•"/>
            </a:pPr>
            <a:r>
              <a:rPr lang="en-US" sz="2400" dirty="0">
                <a:solidFill>
                  <a:schemeClr val="tx1">
                    <a:lumMod val="75000"/>
                    <a:lumOff val="25000"/>
                  </a:schemeClr>
                </a:solidFill>
              </a:rPr>
              <a:t>We can combine </a:t>
            </a:r>
            <a:r>
              <a:rPr lang="en-US" sz="2400" b="1" dirty="0">
                <a:solidFill>
                  <a:schemeClr val="tx1">
                    <a:lumMod val="75000"/>
                    <a:lumOff val="25000"/>
                  </a:schemeClr>
                </a:solidFill>
              </a:rPr>
              <a:t>AES</a:t>
            </a:r>
            <a:r>
              <a:rPr lang="en-US" sz="2400" dirty="0">
                <a:solidFill>
                  <a:schemeClr val="tx1">
                    <a:lumMod val="75000"/>
                    <a:lumOff val="25000"/>
                  </a:schemeClr>
                </a:solidFill>
              </a:rPr>
              <a:t> (Advanced Encryption Standard) algorithms with </a:t>
            </a:r>
            <a:r>
              <a:rPr lang="en-US" sz="2400" b="1" dirty="0">
                <a:solidFill>
                  <a:schemeClr val="tx1">
                    <a:lumMod val="75000"/>
                    <a:lumOff val="25000"/>
                  </a:schemeClr>
                </a:solidFill>
              </a:rPr>
              <a:t>ECB</a:t>
            </a:r>
            <a:r>
              <a:rPr lang="en-US" sz="2400" dirty="0">
                <a:solidFill>
                  <a:schemeClr val="tx1">
                    <a:lumMod val="75000"/>
                    <a:lumOff val="25000"/>
                  </a:schemeClr>
                </a:solidFill>
              </a:rPr>
              <a:t> or </a:t>
            </a:r>
            <a:r>
              <a:rPr lang="en-US" sz="2400" b="1" dirty="0">
                <a:solidFill>
                  <a:schemeClr val="tx1">
                    <a:lumMod val="75000"/>
                    <a:lumOff val="25000"/>
                  </a:schemeClr>
                </a:solidFill>
              </a:rPr>
              <a:t>CBC</a:t>
            </a:r>
            <a:r>
              <a:rPr lang="en-US" sz="2400" dirty="0">
                <a:solidFill>
                  <a:schemeClr val="tx1">
                    <a:lumMod val="75000"/>
                    <a:lumOff val="25000"/>
                  </a:schemeClr>
                </a:solidFill>
              </a:rPr>
              <a:t> versions. </a:t>
            </a:r>
            <a:r>
              <a:rPr lang="en-US" sz="2400" b="1" dirty="0">
                <a:solidFill>
                  <a:schemeClr val="tx1">
                    <a:lumMod val="75000"/>
                    <a:lumOff val="25000"/>
                  </a:schemeClr>
                </a:solidFill>
              </a:rPr>
              <a:t>RSA</a:t>
            </a:r>
            <a:r>
              <a:rPr lang="en-US" sz="2400" dirty="0">
                <a:solidFill>
                  <a:schemeClr val="tx1">
                    <a:lumMod val="75000"/>
                    <a:lumOff val="25000"/>
                  </a:schemeClr>
                </a:solidFill>
              </a:rPr>
              <a:t> (Rivest-Shamir-Adleman) is another technique for encrypting and decrypting images.</a:t>
            </a:r>
          </a:p>
          <a:p>
            <a:pPr marL="384048" indent="-384048" defTabSz="914400">
              <a:lnSpc>
                <a:spcPct val="94000"/>
              </a:lnSpc>
              <a:spcAft>
                <a:spcPts val="200"/>
              </a:spcAft>
              <a:buFont typeface="Franklin Gothic Book" panose="020B0503020102020204" pitchFamily="34" charset="0"/>
            </a:pPr>
            <a:endParaRPr lang="en-US" sz="1500" b="1" dirty="0">
              <a:solidFill>
                <a:schemeClr val="tx2"/>
              </a:solidFill>
            </a:endParaRPr>
          </a:p>
        </p:txBody>
      </p:sp>
      <p:sp>
        <p:nvSpPr>
          <p:cNvPr id="6" name="Rectangle 5">
            <a:extLst>
              <a:ext uri="{FF2B5EF4-FFF2-40B4-BE49-F238E27FC236}">
                <a16:creationId xmlns:a16="http://schemas.microsoft.com/office/drawing/2014/main" id="{16996CC7-2786-4296-B70D-E331498058F9}"/>
              </a:ext>
            </a:extLst>
          </p:cNvPr>
          <p:cNvSpPr/>
          <p:nvPr/>
        </p:nvSpPr>
        <p:spPr>
          <a:xfrm>
            <a:off x="4602144" y="6502270"/>
            <a:ext cx="7589855"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Aft>
                <a:spcPts val="600"/>
              </a:spcAft>
            </a:pPr>
            <a:r>
              <a:rPr lang="en-IN">
                <a:solidFill>
                  <a:schemeClr val="bg1"/>
                </a:solidFill>
              </a:rPr>
              <a:t>Information Encoding Standards – Final Project</a:t>
            </a:r>
            <a:endParaRPr lang="en-IN"/>
          </a:p>
        </p:txBody>
      </p:sp>
      <p:pic>
        <p:nvPicPr>
          <p:cNvPr id="4100" name="Picture 4" descr="Convert a Base64 data into an Image in Node.js - DEV Community">
            <a:extLst>
              <a:ext uri="{FF2B5EF4-FFF2-40B4-BE49-F238E27FC236}">
                <a16:creationId xmlns:a16="http://schemas.microsoft.com/office/drawing/2014/main" id="{CF792F0E-FAC9-435C-8B8E-6EBA77799A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40" t="-625" r="33377" b="625"/>
          <a:stretch/>
        </p:blipFill>
        <p:spPr bwMode="auto">
          <a:xfrm>
            <a:off x="-203199" y="-40630"/>
            <a:ext cx="4805344" cy="690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5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2" name="Rectangle 7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4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7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hapter 8 Network Security Slides adapted from the">
            <a:extLst>
              <a:ext uri="{FF2B5EF4-FFF2-40B4-BE49-F238E27FC236}">
                <a16:creationId xmlns:a16="http://schemas.microsoft.com/office/drawing/2014/main" id="{702E9C63-AD0D-441B-9EE4-F955C21B5B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6037" y="1354050"/>
            <a:ext cx="6622472" cy="48017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36BAAD-F06E-4A23-8197-A786C65356EF}"/>
              </a:ext>
            </a:extLst>
          </p:cNvPr>
          <p:cNvSpPr txBox="1"/>
          <p:nvPr/>
        </p:nvSpPr>
        <p:spPr>
          <a:xfrm>
            <a:off x="831273" y="785153"/>
            <a:ext cx="8950036" cy="553998"/>
          </a:xfrm>
          <a:prstGeom prst="rect">
            <a:avLst/>
          </a:prstGeom>
          <a:noFill/>
        </p:spPr>
        <p:txBody>
          <a:bodyPr wrap="square" rtlCol="0">
            <a:spAutoFit/>
          </a:bodyPr>
          <a:lstStyle/>
          <a:p>
            <a:r>
              <a:rPr lang="en-US" sz="3000" b="1" dirty="0">
                <a:latin typeface="Franklin Gothic Book (Body)"/>
                <a:cs typeface="Calibri" panose="020F0502020204030204" pitchFamily="34" charset="0"/>
              </a:rPr>
              <a:t>AES encrypted Image example</a:t>
            </a:r>
            <a:endParaRPr lang="en-IN" sz="3000" dirty="0">
              <a:latin typeface="Franklin Gothic Book (Body)"/>
            </a:endParaRPr>
          </a:p>
        </p:txBody>
      </p:sp>
      <p:sp>
        <p:nvSpPr>
          <p:cNvPr id="3" name="Rectangle 2">
            <a:extLst>
              <a:ext uri="{FF2B5EF4-FFF2-40B4-BE49-F238E27FC236}">
                <a16:creationId xmlns:a16="http://schemas.microsoft.com/office/drawing/2014/main" id="{55D1B72A-7825-45C2-B64D-6331BBCB01D6}"/>
              </a:ext>
            </a:extLst>
          </p:cNvPr>
          <p:cNvSpPr/>
          <p:nvPr/>
        </p:nvSpPr>
        <p:spPr>
          <a:xfrm>
            <a:off x="600364" y="6207760"/>
            <a:ext cx="10991272" cy="822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F911340-60CF-450A-9759-8440B2BCA67D}"/>
              </a:ext>
            </a:extLst>
          </p:cNvPr>
          <p:cNvSpPr/>
          <p:nvPr/>
        </p:nvSpPr>
        <p:spPr>
          <a:xfrm>
            <a:off x="11508509" y="628073"/>
            <a:ext cx="83127" cy="566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81F0F03-1109-488E-9343-C2411AFE484E}"/>
              </a:ext>
            </a:extLst>
          </p:cNvPr>
          <p:cNvSpPr/>
          <p:nvPr/>
        </p:nvSpPr>
        <p:spPr>
          <a:xfrm>
            <a:off x="0" y="6465916"/>
            <a:ext cx="12192000" cy="3920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
        <p:nvSpPr>
          <p:cNvPr id="9" name="Rectangle 8">
            <a:extLst>
              <a:ext uri="{FF2B5EF4-FFF2-40B4-BE49-F238E27FC236}">
                <a16:creationId xmlns:a16="http://schemas.microsoft.com/office/drawing/2014/main" id="{569DEC8E-C717-443A-A110-88A3FB5E3070}"/>
              </a:ext>
            </a:extLst>
          </p:cNvPr>
          <p:cNvSpPr/>
          <p:nvPr/>
        </p:nvSpPr>
        <p:spPr>
          <a:xfrm>
            <a:off x="571015" y="628073"/>
            <a:ext cx="83127" cy="566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6D7002E-0F18-4413-AF4A-5EDF0EEF1C93}"/>
              </a:ext>
            </a:extLst>
          </p:cNvPr>
          <p:cNvSpPr/>
          <p:nvPr/>
        </p:nvSpPr>
        <p:spPr>
          <a:xfrm>
            <a:off x="581175" y="614450"/>
            <a:ext cx="10991272" cy="822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2145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266437" y="355730"/>
            <a:ext cx="10499465" cy="5893921"/>
          </a:xfrm>
          <a:prstGeom prst="rect">
            <a:avLst/>
          </a:prstGeom>
          <a:noFill/>
        </p:spPr>
        <p:txBody>
          <a:bodyPr wrap="square" rtlCol="0">
            <a:spAutoFit/>
          </a:bodyPr>
          <a:lstStyle/>
          <a:p>
            <a:r>
              <a:rPr lang="en-US" sz="2800" b="1" dirty="0">
                <a:solidFill>
                  <a:schemeClr val="tx1">
                    <a:lumMod val="75000"/>
                    <a:lumOff val="25000"/>
                  </a:schemeClr>
                </a:solidFill>
              </a:rPr>
              <a:t>4. </a:t>
            </a:r>
            <a:r>
              <a:rPr lang="en-US" sz="2400" b="1" dirty="0">
                <a:solidFill>
                  <a:schemeClr val="tx1">
                    <a:lumMod val="75000"/>
                    <a:lumOff val="25000"/>
                  </a:schemeClr>
                </a:solidFill>
              </a:rPr>
              <a:t>Our database cannot be moved from the site, and we need to be able to access it externally using a secure API. Can you explain the architecture of a secure API?</a:t>
            </a:r>
          </a:p>
          <a:p>
            <a:endParaRPr lang="en-US" sz="2400" b="1" dirty="0">
              <a:solidFill>
                <a:schemeClr val="tx1">
                  <a:lumMod val="75000"/>
                  <a:lumOff val="25000"/>
                </a:schemeClr>
              </a:solidFill>
            </a:endParaRPr>
          </a:p>
          <a:p>
            <a:r>
              <a:rPr lang="en-US" sz="2300" dirty="0">
                <a:solidFill>
                  <a:schemeClr val="tx1">
                    <a:lumMod val="75000"/>
                    <a:lumOff val="25000"/>
                  </a:schemeClr>
                </a:solidFill>
              </a:rPr>
              <a:t>We can get data from a remote place using a secure API, and the </a:t>
            </a:r>
            <a:r>
              <a:rPr lang="en-US" sz="2300" b="1" u="sng" dirty="0">
                <a:solidFill>
                  <a:schemeClr val="tx1">
                    <a:lumMod val="75000"/>
                    <a:lumOff val="25000"/>
                  </a:schemeClr>
                </a:solidFill>
              </a:rPr>
              <a:t>REST API</a:t>
            </a:r>
            <a:r>
              <a:rPr lang="en-US" sz="2300" b="1" dirty="0">
                <a:solidFill>
                  <a:schemeClr val="tx1">
                    <a:lumMod val="75000"/>
                    <a:lumOff val="25000"/>
                  </a:schemeClr>
                </a:solidFill>
              </a:rPr>
              <a:t> </a:t>
            </a:r>
            <a:r>
              <a:rPr lang="en-US" sz="2300" dirty="0">
                <a:solidFill>
                  <a:schemeClr val="tx1">
                    <a:lumMod val="75000"/>
                    <a:lumOff val="25000"/>
                  </a:schemeClr>
                </a:solidFill>
              </a:rPr>
              <a:t>is the best for this.</a:t>
            </a:r>
          </a:p>
          <a:p>
            <a:endParaRPr lang="en-US" sz="2300" dirty="0">
              <a:solidFill>
                <a:schemeClr val="tx1">
                  <a:lumMod val="75000"/>
                  <a:lumOff val="25000"/>
                </a:schemeClr>
              </a:solidFill>
            </a:endParaRPr>
          </a:p>
          <a:p>
            <a:r>
              <a:rPr lang="en-US" sz="2300" b="1" dirty="0">
                <a:solidFill>
                  <a:schemeClr val="tx1">
                    <a:lumMod val="75000"/>
                    <a:lumOff val="25000"/>
                  </a:schemeClr>
                </a:solidFill>
              </a:rPr>
              <a:t>These </a:t>
            </a:r>
            <a:r>
              <a:rPr lang="en-US" sz="2300" b="1" dirty="0">
                <a:solidFill>
                  <a:srgbClr val="0070C0"/>
                </a:solidFill>
              </a:rPr>
              <a:t>four</a:t>
            </a:r>
            <a:r>
              <a:rPr lang="en-US" sz="2300" b="1" dirty="0">
                <a:solidFill>
                  <a:schemeClr val="tx1">
                    <a:lumMod val="75000"/>
                    <a:lumOff val="25000"/>
                  </a:schemeClr>
                </a:solidFill>
              </a:rPr>
              <a:t> ways can be used to get data from a database:</a:t>
            </a:r>
          </a:p>
          <a:p>
            <a:r>
              <a:rPr lang="en-US" sz="2300" b="1" dirty="0">
                <a:solidFill>
                  <a:srgbClr val="996633"/>
                </a:solidFill>
              </a:rPr>
              <a:t>GET</a:t>
            </a:r>
            <a:r>
              <a:rPr lang="en-US" sz="2300" dirty="0">
                <a:solidFill>
                  <a:srgbClr val="663300"/>
                </a:solidFill>
              </a:rPr>
              <a:t> </a:t>
            </a:r>
            <a:r>
              <a:rPr lang="en-US" sz="2300" dirty="0">
                <a:solidFill>
                  <a:schemeClr val="tx1">
                    <a:lumMod val="75000"/>
                    <a:lumOff val="25000"/>
                  </a:schemeClr>
                </a:solidFill>
              </a:rPr>
              <a:t>- this method retrieves information about a resource.</a:t>
            </a:r>
          </a:p>
          <a:p>
            <a:r>
              <a:rPr lang="en-US" sz="2300" b="1" dirty="0">
                <a:solidFill>
                  <a:srgbClr val="996633"/>
                </a:solidFill>
              </a:rPr>
              <a:t>POST</a:t>
            </a:r>
            <a:r>
              <a:rPr lang="en-US" sz="2300" dirty="0">
                <a:solidFill>
                  <a:schemeClr val="tx1">
                    <a:lumMod val="75000"/>
                    <a:lumOff val="25000"/>
                  </a:schemeClr>
                </a:solidFill>
              </a:rPr>
              <a:t> – establishes a new resource type.</a:t>
            </a:r>
          </a:p>
          <a:p>
            <a:r>
              <a:rPr lang="en-US" sz="2300" b="1" dirty="0">
                <a:solidFill>
                  <a:srgbClr val="996633"/>
                </a:solidFill>
              </a:rPr>
              <a:t>PUT</a:t>
            </a:r>
            <a:r>
              <a:rPr lang="en-US" sz="2300" dirty="0">
                <a:solidFill>
                  <a:schemeClr val="tx1">
                    <a:lumMod val="75000"/>
                    <a:lumOff val="25000"/>
                  </a:schemeClr>
                </a:solidFill>
              </a:rPr>
              <a:t> – makes a change to the resource.</a:t>
            </a:r>
          </a:p>
          <a:p>
            <a:r>
              <a:rPr lang="en-US" sz="2300" b="1" dirty="0">
                <a:solidFill>
                  <a:srgbClr val="996633"/>
                </a:solidFill>
              </a:rPr>
              <a:t>DELETE</a:t>
            </a:r>
            <a:r>
              <a:rPr lang="en-US" sz="2300" dirty="0">
                <a:solidFill>
                  <a:srgbClr val="996633"/>
                </a:solidFill>
              </a:rPr>
              <a:t> </a:t>
            </a:r>
            <a:r>
              <a:rPr lang="en-US" sz="2300" dirty="0">
                <a:solidFill>
                  <a:schemeClr val="tx1">
                    <a:lumMod val="75000"/>
                    <a:lumOff val="25000"/>
                  </a:schemeClr>
                </a:solidFill>
              </a:rPr>
              <a:t>– removes the resource from its current location.</a:t>
            </a:r>
          </a:p>
          <a:p>
            <a:endParaRPr lang="en-US" sz="2300" dirty="0">
              <a:solidFill>
                <a:schemeClr val="tx1">
                  <a:lumMod val="75000"/>
                  <a:lumOff val="25000"/>
                </a:schemeClr>
              </a:solidFill>
            </a:endParaRPr>
          </a:p>
          <a:p>
            <a:r>
              <a:rPr lang="en-US" sz="2300" b="1" dirty="0">
                <a:solidFill>
                  <a:schemeClr val="tx1">
                    <a:lumMod val="75000"/>
                    <a:lumOff val="25000"/>
                  </a:schemeClr>
                </a:solidFill>
              </a:rPr>
              <a:t>Postman</a:t>
            </a:r>
            <a:r>
              <a:rPr lang="en-US" sz="2300" dirty="0">
                <a:solidFill>
                  <a:schemeClr val="tx1">
                    <a:lumMod val="75000"/>
                    <a:lumOff val="25000"/>
                  </a:schemeClr>
                </a:solidFill>
              </a:rPr>
              <a:t> is a fantastic application for testing APIs. It can let you connect to the API and test </a:t>
            </a:r>
            <a:r>
              <a:rPr lang="en-US" sz="2300" b="1" dirty="0">
                <a:solidFill>
                  <a:schemeClr val="accent5">
                    <a:lumMod val="50000"/>
                  </a:schemeClr>
                </a:solidFill>
              </a:rPr>
              <a:t>HTTP</a:t>
            </a:r>
            <a:r>
              <a:rPr lang="en-US" sz="2300" dirty="0">
                <a:solidFill>
                  <a:schemeClr val="tx1">
                    <a:lumMod val="75000"/>
                    <a:lumOff val="25000"/>
                  </a:schemeClr>
                </a:solidFill>
              </a:rPr>
              <a:t> queries, and it's also quick and free!</a:t>
            </a:r>
          </a:p>
          <a:p>
            <a:endParaRPr lang="en-US" sz="2400" b="1" dirty="0">
              <a:solidFill>
                <a:schemeClr val="tx1">
                  <a:lumMod val="75000"/>
                  <a:lumOff val="25000"/>
                </a:schemeClr>
              </a:solidFill>
            </a:endParaRPr>
          </a:p>
        </p:txBody>
      </p:sp>
      <p:pic>
        <p:nvPicPr>
          <p:cNvPr id="2" name="Picture 1">
            <a:extLst>
              <a:ext uri="{FF2B5EF4-FFF2-40B4-BE49-F238E27FC236}">
                <a16:creationId xmlns:a16="http://schemas.microsoft.com/office/drawing/2014/main" id="{CD0BC353-E4B9-4918-BEED-B327BF024CB6}"/>
              </a:ext>
            </a:extLst>
          </p:cNvPr>
          <p:cNvPicPr>
            <a:picLocks noChangeAspect="1"/>
          </p:cNvPicPr>
          <p:nvPr/>
        </p:nvPicPr>
        <p:blipFill>
          <a:blip r:embed="rId2"/>
          <a:stretch>
            <a:fillRect/>
          </a:stretch>
        </p:blipFill>
        <p:spPr>
          <a:xfrm>
            <a:off x="9307830" y="5445759"/>
            <a:ext cx="2762250" cy="930201"/>
          </a:xfrm>
          <a:prstGeom prst="rect">
            <a:avLst/>
          </a:prstGeom>
        </p:spPr>
      </p:pic>
      <p:sp>
        <p:nvSpPr>
          <p:cNvPr id="4" name="Rectangle 3">
            <a:extLst>
              <a:ext uri="{FF2B5EF4-FFF2-40B4-BE49-F238E27FC236}">
                <a16:creationId xmlns:a16="http://schemas.microsoft.com/office/drawing/2014/main" id="{3F79B8CB-BE38-4E8D-9993-A66FF537B8E1}"/>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151102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82462" y="299745"/>
            <a:ext cx="10490133" cy="5386090"/>
          </a:xfrm>
          <a:prstGeom prst="rect">
            <a:avLst/>
          </a:prstGeom>
          <a:noFill/>
        </p:spPr>
        <p:txBody>
          <a:bodyPr wrap="square" rtlCol="0">
            <a:spAutoFit/>
          </a:bodyPr>
          <a:lstStyle/>
          <a:p>
            <a:r>
              <a:rPr lang="en-CA" sz="2800" b="1" dirty="0">
                <a:solidFill>
                  <a:schemeClr val="tx1">
                    <a:lumMod val="75000"/>
                    <a:lumOff val="25000"/>
                  </a:schemeClr>
                </a:solidFill>
              </a:rPr>
              <a:t>5. </a:t>
            </a:r>
            <a:r>
              <a:rPr lang="en-US" sz="2800" b="1" dirty="0">
                <a:solidFill>
                  <a:schemeClr val="tx1">
                    <a:lumMod val="75000"/>
                    <a:lumOff val="25000"/>
                  </a:schemeClr>
                </a:solidFill>
              </a:rPr>
              <a:t>Can you recommend a secure framework for coding an API?</a:t>
            </a:r>
          </a:p>
          <a:p>
            <a:endParaRPr lang="en-US" sz="2800" b="1" dirty="0">
              <a:solidFill>
                <a:schemeClr val="tx1">
                  <a:lumMod val="75000"/>
                  <a:lumOff val="25000"/>
                </a:schemeClr>
              </a:solidFill>
            </a:endParaRPr>
          </a:p>
          <a:p>
            <a:pPr marL="342900" indent="-342900">
              <a:buFont typeface="Wingdings" panose="05000000000000000000" pitchFamily="2" charset="2"/>
              <a:buChar char="Ø"/>
            </a:pPr>
            <a:r>
              <a:rPr lang="en-US" sz="2400" dirty="0">
                <a:solidFill>
                  <a:schemeClr val="tx1">
                    <a:lumMod val="75000"/>
                    <a:lumOff val="25000"/>
                  </a:schemeClr>
                </a:solidFill>
              </a:rPr>
              <a:t>The </a:t>
            </a:r>
            <a:r>
              <a:rPr lang="en-US" sz="2400" dirty="0">
                <a:solidFill>
                  <a:schemeClr val="accent6">
                    <a:lumMod val="50000"/>
                  </a:schemeClr>
                </a:solidFill>
              </a:rPr>
              <a:t>JWT (JSON Web Token) </a:t>
            </a:r>
            <a:r>
              <a:rPr lang="en-US" sz="2400" dirty="0">
                <a:solidFill>
                  <a:schemeClr val="tx1">
                    <a:lumMod val="75000"/>
                    <a:lumOff val="25000"/>
                  </a:schemeClr>
                </a:solidFill>
              </a:rPr>
              <a:t>is an open standard that allows two parties — a client and a server — to share security information. This framework is widely used and extremely secure, as it relies on tokens and only accepts valid credentials.</a:t>
            </a:r>
          </a:p>
          <a:p>
            <a:pPr marL="342900" indent="-342900">
              <a:buFont typeface="Wingdings" panose="05000000000000000000" pitchFamily="2" charset="2"/>
              <a:buChar char="Ø"/>
            </a:pPr>
            <a:endParaRPr lang="en-US" sz="2400" dirty="0">
              <a:solidFill>
                <a:schemeClr val="tx1">
                  <a:lumMod val="75000"/>
                  <a:lumOff val="25000"/>
                </a:schemeClr>
              </a:solidFill>
            </a:endParaRPr>
          </a:p>
          <a:p>
            <a:pPr marL="342900" indent="-342900">
              <a:buFont typeface="Wingdings" panose="05000000000000000000" pitchFamily="2" charset="2"/>
              <a:buChar char="Ø"/>
            </a:pPr>
            <a:r>
              <a:rPr lang="en-US" sz="2400" dirty="0">
                <a:solidFill>
                  <a:schemeClr val="tx1">
                    <a:lumMod val="75000"/>
                    <a:lumOff val="25000"/>
                  </a:schemeClr>
                </a:solidFill>
              </a:rPr>
              <a:t>For creating web apps, </a:t>
            </a:r>
            <a:r>
              <a:rPr lang="en-US" sz="2400" b="1" dirty="0">
                <a:solidFill>
                  <a:schemeClr val="accent2">
                    <a:lumMod val="75000"/>
                  </a:schemeClr>
                </a:solidFill>
              </a:rPr>
              <a:t>ASP.NET </a:t>
            </a:r>
            <a:r>
              <a:rPr lang="en-US" sz="2400" dirty="0">
                <a:solidFill>
                  <a:schemeClr val="tx1">
                    <a:lumMod val="75000"/>
                    <a:lumOff val="25000"/>
                  </a:schemeClr>
                </a:solidFill>
              </a:rPr>
              <a:t>is also a popular web development framework. It requires less code, which saves time and money. It also requires less maintenance. </a:t>
            </a:r>
            <a:r>
              <a:rPr lang="en-US" sz="2400" b="1" dirty="0">
                <a:solidFill>
                  <a:schemeClr val="tx1">
                    <a:lumMod val="75000"/>
                    <a:lumOff val="25000"/>
                  </a:schemeClr>
                </a:solidFill>
              </a:rPr>
              <a:t>Authentication</a:t>
            </a:r>
            <a:r>
              <a:rPr lang="en-US" sz="2400" dirty="0">
                <a:solidFill>
                  <a:schemeClr val="tx1">
                    <a:lumMod val="75000"/>
                    <a:lumOff val="25000"/>
                  </a:schemeClr>
                </a:solidFill>
              </a:rPr>
              <a:t> and </a:t>
            </a:r>
            <a:r>
              <a:rPr lang="en-US" sz="2400" b="1" dirty="0">
                <a:solidFill>
                  <a:schemeClr val="tx1">
                    <a:lumMod val="75000"/>
                    <a:lumOff val="25000"/>
                  </a:schemeClr>
                </a:solidFill>
              </a:rPr>
              <a:t>authorization</a:t>
            </a:r>
            <a:r>
              <a:rPr lang="en-US" sz="2400" dirty="0">
                <a:solidFill>
                  <a:schemeClr val="tx1">
                    <a:lumMod val="75000"/>
                    <a:lumOff val="25000"/>
                  </a:schemeClr>
                </a:solidFill>
              </a:rPr>
              <a:t> must be built into a framework for use in app development. </a:t>
            </a:r>
          </a:p>
          <a:p>
            <a:pPr marL="342900" indent="-342900">
              <a:buFont typeface="Wingdings" panose="05000000000000000000" pitchFamily="2" charset="2"/>
              <a:buChar char="Ø"/>
            </a:pPr>
            <a:endParaRPr lang="en-US" sz="2400" dirty="0">
              <a:solidFill>
                <a:schemeClr val="tx1">
                  <a:lumMod val="75000"/>
                  <a:lumOff val="25000"/>
                </a:schemeClr>
              </a:solidFill>
            </a:endParaRPr>
          </a:p>
          <a:p>
            <a:pPr marL="342900" indent="-342900">
              <a:buFont typeface="Wingdings" panose="05000000000000000000" pitchFamily="2" charset="2"/>
              <a:buChar char="Ø"/>
            </a:pPr>
            <a:r>
              <a:rPr lang="en-US" sz="2400" b="1" dirty="0">
                <a:solidFill>
                  <a:schemeClr val="tx1">
                    <a:lumMod val="75000"/>
                    <a:lumOff val="25000"/>
                  </a:schemeClr>
                </a:solidFill>
              </a:rPr>
              <a:t>Flask</a:t>
            </a:r>
            <a:r>
              <a:rPr lang="en-US" sz="2400" dirty="0">
                <a:solidFill>
                  <a:schemeClr val="tx1">
                    <a:lumMod val="75000"/>
                    <a:lumOff val="25000"/>
                  </a:schemeClr>
                </a:solidFill>
              </a:rPr>
              <a:t> and </a:t>
            </a:r>
            <a:r>
              <a:rPr lang="en-US" sz="2400" b="1" dirty="0">
                <a:solidFill>
                  <a:schemeClr val="tx1">
                    <a:lumMod val="75000"/>
                    <a:lumOff val="25000"/>
                  </a:schemeClr>
                </a:solidFill>
              </a:rPr>
              <a:t>Django</a:t>
            </a:r>
            <a:r>
              <a:rPr lang="en-US" sz="2400" dirty="0">
                <a:solidFill>
                  <a:schemeClr val="tx1">
                    <a:lumMod val="75000"/>
                    <a:lumOff val="25000"/>
                  </a:schemeClr>
                </a:solidFill>
              </a:rPr>
              <a:t> modules, both of which use Python scripting, are also excellent secure frameworks.</a:t>
            </a:r>
            <a:r>
              <a:rPr lang="en-CA" sz="2400" dirty="0">
                <a:solidFill>
                  <a:schemeClr val="tx1">
                    <a:lumMod val="75000"/>
                    <a:lumOff val="25000"/>
                  </a:schemeClr>
                </a:solidFill>
              </a:rPr>
              <a:t> </a:t>
            </a:r>
          </a:p>
        </p:txBody>
      </p:sp>
      <p:sp>
        <p:nvSpPr>
          <p:cNvPr id="3" name="Rectangle 2">
            <a:extLst>
              <a:ext uri="{FF2B5EF4-FFF2-40B4-BE49-F238E27FC236}">
                <a16:creationId xmlns:a16="http://schemas.microsoft.com/office/drawing/2014/main" id="{508D97AB-D06B-447A-8F2A-029B4446B5C8}"/>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272724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D97AB-D06B-447A-8F2A-029B4446B5C8}"/>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4" name="Picture 3">
            <a:extLst>
              <a:ext uri="{FF2B5EF4-FFF2-40B4-BE49-F238E27FC236}">
                <a16:creationId xmlns:a16="http://schemas.microsoft.com/office/drawing/2014/main" id="{D907A821-E3D2-4E48-AE40-9C1E0F1C4D2E}"/>
              </a:ext>
            </a:extLst>
          </p:cNvPr>
          <p:cNvPicPr>
            <a:picLocks noChangeAspect="1"/>
          </p:cNvPicPr>
          <p:nvPr/>
        </p:nvPicPr>
        <p:blipFill>
          <a:blip r:embed="rId2"/>
          <a:stretch>
            <a:fillRect/>
          </a:stretch>
        </p:blipFill>
        <p:spPr>
          <a:xfrm>
            <a:off x="914400" y="672662"/>
            <a:ext cx="11035862" cy="5644056"/>
          </a:xfrm>
          <a:prstGeom prst="rect">
            <a:avLst/>
          </a:prstGeom>
        </p:spPr>
      </p:pic>
      <p:sp>
        <p:nvSpPr>
          <p:cNvPr id="5" name="TextBox 4">
            <a:extLst>
              <a:ext uri="{FF2B5EF4-FFF2-40B4-BE49-F238E27FC236}">
                <a16:creationId xmlns:a16="http://schemas.microsoft.com/office/drawing/2014/main" id="{CCE7AB93-5B09-4799-A205-4E17567C15C8}"/>
              </a:ext>
            </a:extLst>
          </p:cNvPr>
          <p:cNvSpPr txBox="1"/>
          <p:nvPr/>
        </p:nvSpPr>
        <p:spPr>
          <a:xfrm>
            <a:off x="1021255" y="79617"/>
            <a:ext cx="3636573" cy="523220"/>
          </a:xfrm>
          <a:prstGeom prst="rect">
            <a:avLst/>
          </a:prstGeom>
          <a:noFill/>
        </p:spPr>
        <p:txBody>
          <a:bodyPr wrap="none" rtlCol="0">
            <a:spAutoFit/>
          </a:bodyPr>
          <a:lstStyle/>
          <a:p>
            <a:r>
              <a:rPr kumimoji="0" lang="en-US" sz="28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JWT (JSON Web Token)</a:t>
            </a:r>
            <a:endParaRPr lang="en-CA" sz="2000" b="1" dirty="0">
              <a:solidFill>
                <a:schemeClr val="tx1">
                  <a:lumMod val="75000"/>
                  <a:lumOff val="25000"/>
                </a:schemeClr>
              </a:solidFill>
            </a:endParaRPr>
          </a:p>
        </p:txBody>
      </p:sp>
    </p:spTree>
    <p:extLst>
      <p:ext uri="{BB962C8B-B14F-4D97-AF65-F5344CB8AC3E}">
        <p14:creationId xmlns:p14="http://schemas.microsoft.com/office/powerpoint/2010/main" val="187377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82462" y="299745"/>
            <a:ext cx="10490133" cy="5940088"/>
          </a:xfrm>
          <a:prstGeom prst="rect">
            <a:avLst/>
          </a:prstGeom>
          <a:noFill/>
        </p:spPr>
        <p:txBody>
          <a:bodyPr wrap="square" rtlCol="0">
            <a:spAutoFit/>
          </a:bodyPr>
          <a:lstStyle/>
          <a:p>
            <a:r>
              <a:rPr lang="en-CA" sz="2800" b="1" dirty="0">
                <a:solidFill>
                  <a:schemeClr val="tx1">
                    <a:lumMod val="75000"/>
                    <a:lumOff val="25000"/>
                  </a:schemeClr>
                </a:solidFill>
              </a:rPr>
              <a:t>6. </a:t>
            </a:r>
            <a:r>
              <a:rPr lang="en-US" sz="2800" b="1" dirty="0">
                <a:solidFill>
                  <a:schemeClr val="tx1">
                    <a:lumMod val="75000"/>
                    <a:lumOff val="25000"/>
                  </a:schemeClr>
                </a:solidFill>
              </a:rPr>
              <a:t>What data interchange format should we use while transferring data between locations?</a:t>
            </a:r>
          </a:p>
          <a:p>
            <a:endParaRPr lang="en-US" sz="2800" b="1" dirty="0">
              <a:solidFill>
                <a:schemeClr val="tx1">
                  <a:lumMod val="75000"/>
                  <a:lumOff val="25000"/>
                </a:schemeClr>
              </a:solidFill>
            </a:endParaRPr>
          </a:p>
          <a:p>
            <a:r>
              <a:rPr lang="en-US" sz="2400" dirty="0">
                <a:solidFill>
                  <a:schemeClr val="tx1">
                    <a:lumMod val="75000"/>
                    <a:lumOff val="25000"/>
                  </a:schemeClr>
                </a:solidFill>
              </a:rPr>
              <a:t>While transferring data between locations, the best interchange format is </a:t>
            </a:r>
            <a:r>
              <a:rPr lang="en-US" sz="2400" b="1" dirty="0">
                <a:solidFill>
                  <a:schemeClr val="tx1">
                    <a:lumMod val="75000"/>
                    <a:lumOff val="25000"/>
                  </a:schemeClr>
                </a:solidFill>
              </a:rPr>
              <a:t>JSON</a:t>
            </a:r>
            <a:r>
              <a:rPr lang="en-US" sz="2400" dirty="0">
                <a:solidFill>
                  <a:schemeClr val="tx1">
                    <a:lumMod val="75000"/>
                    <a:lumOff val="25000"/>
                  </a:schemeClr>
                </a:solidFill>
              </a:rPr>
              <a:t>.</a:t>
            </a:r>
          </a:p>
          <a:p>
            <a:endParaRPr lang="en-US" sz="2400" dirty="0">
              <a:solidFill>
                <a:schemeClr val="tx1">
                  <a:lumMod val="75000"/>
                  <a:lumOff val="25000"/>
                </a:schemeClr>
              </a:solidFill>
            </a:endParaRPr>
          </a:p>
          <a:p>
            <a:pPr marL="342900" indent="-342900">
              <a:buFont typeface="Wingdings" panose="05000000000000000000" pitchFamily="2" charset="2"/>
              <a:buChar char="Ø"/>
            </a:pPr>
            <a:r>
              <a:rPr lang="en-US" sz="2000" b="1" dirty="0">
                <a:solidFill>
                  <a:schemeClr val="accent6">
                    <a:lumMod val="75000"/>
                  </a:schemeClr>
                </a:solidFill>
              </a:rPr>
              <a:t>JSON</a:t>
            </a:r>
            <a:r>
              <a:rPr lang="en-US" sz="2000" dirty="0">
                <a:solidFill>
                  <a:schemeClr val="tx1">
                    <a:lumMod val="75000"/>
                    <a:lumOff val="25000"/>
                  </a:schemeClr>
                </a:solidFill>
              </a:rPr>
              <a:t> is the de facto standard for exchanging data between web servers, browsers, and mobile apps. Its straightforward form and adaptability make it simple to read and comprehend, as well as manipulate in the programming language of your choice.</a:t>
            </a:r>
          </a:p>
          <a:p>
            <a:endParaRPr lang="en-US" sz="2000" dirty="0">
              <a:solidFill>
                <a:schemeClr val="tx1">
                  <a:lumMod val="75000"/>
                  <a:lumOff val="25000"/>
                </a:schemeClr>
              </a:solidFill>
            </a:endParaRPr>
          </a:p>
          <a:p>
            <a:pPr marL="342900" indent="-342900">
              <a:buFont typeface="Wingdings" panose="05000000000000000000" pitchFamily="2" charset="2"/>
              <a:buChar char="Ø"/>
            </a:pPr>
            <a:r>
              <a:rPr lang="en-US" sz="2000" b="1" dirty="0">
                <a:solidFill>
                  <a:schemeClr val="accent6">
                    <a:lumMod val="75000"/>
                  </a:schemeClr>
                </a:solidFill>
              </a:rPr>
              <a:t>JSON</a:t>
            </a:r>
            <a:r>
              <a:rPr lang="en-US" sz="2000" b="1" dirty="0">
                <a:solidFill>
                  <a:schemeClr val="tx1">
                    <a:lumMod val="75000"/>
                    <a:lumOff val="25000"/>
                  </a:schemeClr>
                </a:solidFill>
              </a:rPr>
              <a:t> </a:t>
            </a:r>
            <a:r>
              <a:rPr lang="en-US" sz="2000" dirty="0">
                <a:solidFill>
                  <a:schemeClr val="tx1">
                    <a:lumMod val="75000"/>
                    <a:lumOff val="25000"/>
                  </a:schemeClr>
                </a:solidFill>
              </a:rPr>
              <a:t>(JavaScript Object Notation) is a lightweight data-interchange format. It requires less coding and has a smaller size, making it faster to process and transmit data.</a:t>
            </a:r>
          </a:p>
          <a:p>
            <a:endParaRPr lang="en-US" sz="2000" dirty="0">
              <a:solidFill>
                <a:schemeClr val="tx1">
                  <a:lumMod val="75000"/>
                  <a:lumOff val="25000"/>
                </a:schemeClr>
              </a:solidFill>
            </a:endParaRPr>
          </a:p>
          <a:p>
            <a:pPr marL="342900" indent="-342900">
              <a:buFont typeface="Wingdings" panose="05000000000000000000" pitchFamily="2" charset="2"/>
              <a:buChar char="Ø"/>
            </a:pPr>
            <a:r>
              <a:rPr lang="en-US" sz="2000" dirty="0">
                <a:solidFill>
                  <a:schemeClr val="tx1">
                    <a:lumMod val="75000"/>
                    <a:lumOff val="25000"/>
                  </a:schemeClr>
                </a:solidFill>
              </a:rPr>
              <a:t>Another data exchange format is </a:t>
            </a:r>
            <a:r>
              <a:rPr lang="en-US" sz="2000" b="1" dirty="0">
                <a:solidFill>
                  <a:srgbClr val="00B050"/>
                </a:solidFill>
              </a:rPr>
              <a:t>XML</a:t>
            </a:r>
            <a:r>
              <a:rPr lang="en-US" sz="2000" dirty="0">
                <a:solidFill>
                  <a:schemeClr val="tx1">
                    <a:lumMod val="75000"/>
                    <a:lumOff val="25000"/>
                  </a:schemeClr>
                </a:solidFill>
              </a:rPr>
              <a:t> (Extensible Markup Language). It is chosen because </a:t>
            </a:r>
            <a:r>
              <a:rPr lang="en-US" sz="2000" b="0" i="0" dirty="0">
                <a:solidFill>
                  <a:schemeClr val="tx1">
                    <a:lumMod val="75000"/>
                    <a:lumOff val="25000"/>
                  </a:schemeClr>
                </a:solidFill>
                <a:effectLst/>
                <a:latin typeface="proxima-nova"/>
              </a:rPr>
              <a:t>virtually every language has a parser for it, be it Java, .</a:t>
            </a:r>
            <a:r>
              <a:rPr lang="en-US" sz="2000" dirty="0">
                <a:solidFill>
                  <a:schemeClr val="tx1">
                    <a:lumMod val="75000"/>
                    <a:lumOff val="25000"/>
                  </a:schemeClr>
                </a:solidFill>
                <a:latin typeface="proxima-nova"/>
              </a:rPr>
              <a:t>NET</a:t>
            </a:r>
            <a:r>
              <a:rPr lang="en-US" sz="2000" b="0" i="0" dirty="0">
                <a:solidFill>
                  <a:schemeClr val="tx1">
                    <a:lumMod val="75000"/>
                    <a:lumOff val="25000"/>
                  </a:schemeClr>
                </a:solidFill>
                <a:effectLst/>
                <a:latin typeface="proxima-nova"/>
              </a:rPr>
              <a:t>, or any others. It is easy to fetch data from XML and there are schemas that can validate the XML</a:t>
            </a:r>
            <a:endParaRPr lang="en-US" sz="2000" dirty="0">
              <a:solidFill>
                <a:schemeClr val="tx1">
                  <a:lumMod val="75000"/>
                  <a:lumOff val="25000"/>
                </a:schemeClr>
              </a:solidFill>
            </a:endParaRPr>
          </a:p>
          <a:p>
            <a:pPr marL="342900" indent="-342900">
              <a:buFont typeface="Wingdings" panose="05000000000000000000" pitchFamily="2" charset="2"/>
              <a:buChar char="Ø"/>
            </a:pPr>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3" name="Rectangle 2">
            <a:extLst>
              <a:ext uri="{FF2B5EF4-FFF2-40B4-BE49-F238E27FC236}">
                <a16:creationId xmlns:a16="http://schemas.microsoft.com/office/drawing/2014/main" id="{B89AC782-D608-42F9-920D-A8301BAC5D9E}"/>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307930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72" name="Group 7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173" name="Rectangle 7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717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170" name="Picture 2">
            <a:extLst>
              <a:ext uri="{FF2B5EF4-FFF2-40B4-BE49-F238E27FC236}">
                <a16:creationId xmlns:a16="http://schemas.microsoft.com/office/drawing/2014/main" id="{34403EBB-45D9-49C8-951B-0EA89EB8B9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17" r="8033"/>
          <a:stretch/>
        </p:blipFill>
        <p:spPr bwMode="auto">
          <a:xfrm>
            <a:off x="1147805" y="1077530"/>
            <a:ext cx="6102081" cy="4894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02ECF1-D53D-4108-B0C3-6B320C19800B}"/>
              </a:ext>
            </a:extLst>
          </p:cNvPr>
          <p:cNvSpPr txBox="1"/>
          <p:nvPr/>
        </p:nvSpPr>
        <p:spPr>
          <a:xfrm>
            <a:off x="7571878" y="762322"/>
            <a:ext cx="3970959" cy="923330"/>
          </a:xfrm>
          <a:prstGeom prst="rect">
            <a:avLst/>
          </a:prstGeom>
          <a:noFill/>
        </p:spPr>
        <p:txBody>
          <a:bodyPr wrap="none" rtlCol="0">
            <a:spAutoFit/>
          </a:bodyPr>
          <a:lstStyle/>
          <a:p>
            <a:r>
              <a:rPr lang="en-CA" sz="5400" b="1" dirty="0">
                <a:solidFill>
                  <a:schemeClr val="tx1">
                    <a:lumMod val="75000"/>
                    <a:lumOff val="25000"/>
                  </a:schemeClr>
                </a:solidFill>
              </a:rPr>
              <a:t>JSON</a:t>
            </a:r>
            <a:r>
              <a:rPr lang="en-CA" sz="5400" dirty="0">
                <a:solidFill>
                  <a:schemeClr val="tx1">
                    <a:lumMod val="75000"/>
                    <a:lumOff val="25000"/>
                  </a:schemeClr>
                </a:solidFill>
              </a:rPr>
              <a:t> vs </a:t>
            </a:r>
            <a:r>
              <a:rPr lang="en-CA" sz="5400" b="1" dirty="0">
                <a:solidFill>
                  <a:schemeClr val="tx1">
                    <a:lumMod val="75000"/>
                    <a:lumOff val="25000"/>
                  </a:schemeClr>
                </a:solidFill>
              </a:rPr>
              <a:t>XML</a:t>
            </a:r>
          </a:p>
        </p:txBody>
      </p:sp>
      <p:sp>
        <p:nvSpPr>
          <p:cNvPr id="10" name="Rectangle 9">
            <a:extLst>
              <a:ext uri="{FF2B5EF4-FFF2-40B4-BE49-F238E27FC236}">
                <a16:creationId xmlns:a16="http://schemas.microsoft.com/office/drawing/2014/main" id="{C9899E9E-5900-423B-AF21-21B007FC96CA}"/>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393469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82462" y="299745"/>
            <a:ext cx="10490133" cy="5755422"/>
          </a:xfrm>
          <a:prstGeom prst="rect">
            <a:avLst/>
          </a:prstGeom>
          <a:noFill/>
        </p:spPr>
        <p:txBody>
          <a:bodyPr wrap="square" rtlCol="0">
            <a:spAutoFit/>
          </a:bodyPr>
          <a:lstStyle/>
          <a:p>
            <a:r>
              <a:rPr lang="en-CA" sz="2800" b="1" dirty="0">
                <a:solidFill>
                  <a:schemeClr val="tx1">
                    <a:lumMod val="75000"/>
                    <a:lumOff val="25000"/>
                  </a:schemeClr>
                </a:solidFill>
              </a:rPr>
              <a:t>7. </a:t>
            </a:r>
            <a:r>
              <a:rPr lang="en-US" sz="2800" b="1" dirty="0">
                <a:solidFill>
                  <a:schemeClr val="tx1">
                    <a:lumMod val="75000"/>
                    <a:lumOff val="25000"/>
                  </a:schemeClr>
                </a:solidFill>
              </a:rPr>
              <a:t>How should we store our data in our many locations?</a:t>
            </a:r>
          </a:p>
          <a:p>
            <a:endParaRPr lang="en-US" sz="2800" b="1" dirty="0">
              <a:solidFill>
                <a:schemeClr val="tx1">
                  <a:lumMod val="75000"/>
                  <a:lumOff val="25000"/>
                </a:schemeClr>
              </a:solidFill>
            </a:endParaRPr>
          </a:p>
          <a:p>
            <a:r>
              <a:rPr lang="en-US" sz="2400" dirty="0">
                <a:solidFill>
                  <a:schemeClr val="tx1">
                    <a:lumMod val="75000"/>
                    <a:lumOff val="25000"/>
                  </a:schemeClr>
                </a:solidFill>
              </a:rPr>
              <a:t>To store our data in many places, there are a few things to keep in mind, as it is crucial to always have a backup.</a:t>
            </a:r>
          </a:p>
          <a:p>
            <a:endParaRPr lang="en-US" sz="2400" dirty="0">
              <a:solidFill>
                <a:schemeClr val="tx1">
                  <a:lumMod val="75000"/>
                  <a:lumOff val="25000"/>
                </a:schemeClr>
              </a:solidFill>
            </a:endParaRPr>
          </a:p>
          <a:p>
            <a:pPr marL="457200" indent="-457200">
              <a:buFont typeface="Wingdings" panose="05000000000000000000" pitchFamily="2" charset="2"/>
              <a:buChar char="Ø"/>
            </a:pPr>
            <a:r>
              <a:rPr lang="en-US" sz="2400" dirty="0">
                <a:solidFill>
                  <a:schemeClr val="tx1">
                    <a:lumMod val="75000"/>
                    <a:lumOff val="25000"/>
                  </a:schemeClr>
                </a:solidFill>
              </a:rPr>
              <a:t>One of the ways is to store data on the main server and access it through an </a:t>
            </a:r>
            <a:r>
              <a:rPr lang="en-US" sz="2400" b="1" dirty="0">
                <a:solidFill>
                  <a:schemeClr val="tx1">
                    <a:lumMod val="75000"/>
                    <a:lumOff val="25000"/>
                  </a:schemeClr>
                </a:solidFill>
              </a:rPr>
              <a:t>API </a:t>
            </a:r>
            <a:r>
              <a:rPr lang="en-US" sz="2400" dirty="0">
                <a:solidFill>
                  <a:schemeClr val="tx1">
                    <a:lumMod val="75000"/>
                    <a:lumOff val="25000"/>
                  </a:schemeClr>
                </a:solidFill>
              </a:rPr>
              <a:t>which is not a very secure technique.</a:t>
            </a:r>
          </a:p>
          <a:p>
            <a:endParaRPr lang="en-US" sz="2400" dirty="0">
              <a:solidFill>
                <a:schemeClr val="tx1">
                  <a:lumMod val="75000"/>
                  <a:lumOff val="25000"/>
                </a:schemeClr>
              </a:solidFill>
            </a:endParaRPr>
          </a:p>
          <a:p>
            <a:pPr marL="457200" indent="-457200">
              <a:buFont typeface="Wingdings" panose="05000000000000000000" pitchFamily="2" charset="2"/>
              <a:buChar char="Ø"/>
            </a:pPr>
            <a:r>
              <a:rPr lang="en-US" sz="2400" b="1" dirty="0">
                <a:solidFill>
                  <a:schemeClr val="tx1">
                    <a:lumMod val="75000"/>
                    <a:lumOff val="25000"/>
                  </a:schemeClr>
                </a:solidFill>
              </a:rPr>
              <a:t>Hadoop</a:t>
            </a:r>
            <a:r>
              <a:rPr lang="en-US" sz="2400" dirty="0">
                <a:solidFill>
                  <a:schemeClr val="tx1">
                    <a:lumMod val="75000"/>
                    <a:lumOff val="25000"/>
                  </a:schemeClr>
                </a:solidFill>
              </a:rPr>
              <a:t> is also a popular tool; It creates three copies of the same data which is very useful in times.</a:t>
            </a:r>
          </a:p>
          <a:p>
            <a:endParaRPr lang="en-US" sz="2400" dirty="0">
              <a:solidFill>
                <a:schemeClr val="tx1">
                  <a:lumMod val="75000"/>
                  <a:lumOff val="25000"/>
                </a:schemeClr>
              </a:solidFill>
            </a:endParaRPr>
          </a:p>
          <a:p>
            <a:pPr marL="457200" indent="-457200">
              <a:buFont typeface="Wingdings" panose="05000000000000000000" pitchFamily="2" charset="2"/>
              <a:buChar char="Ø"/>
            </a:pPr>
            <a:r>
              <a:rPr lang="en-US" sz="2400" dirty="0">
                <a:solidFill>
                  <a:schemeClr val="tx1">
                    <a:lumMod val="75000"/>
                    <a:lumOff val="25000"/>
                  </a:schemeClr>
                </a:solidFill>
              </a:rPr>
              <a:t>We can also use </a:t>
            </a:r>
            <a:r>
              <a:rPr lang="en-US" sz="2400" b="1" dirty="0">
                <a:solidFill>
                  <a:schemeClr val="tx1">
                    <a:lumMod val="75000"/>
                    <a:lumOff val="25000"/>
                  </a:schemeClr>
                </a:solidFill>
              </a:rPr>
              <a:t>cloud storage services </a:t>
            </a:r>
            <a:r>
              <a:rPr lang="en-US" sz="2400" dirty="0">
                <a:solidFill>
                  <a:schemeClr val="tx1">
                    <a:lumMod val="75000"/>
                    <a:lumOff val="25000"/>
                  </a:schemeClr>
                </a:solidFill>
              </a:rPr>
              <a:t>such as </a:t>
            </a:r>
            <a:r>
              <a:rPr lang="en-US" sz="2400" b="1" dirty="0">
                <a:solidFill>
                  <a:schemeClr val="tx1">
                    <a:lumMod val="75000"/>
                    <a:lumOff val="25000"/>
                  </a:schemeClr>
                </a:solidFill>
              </a:rPr>
              <a:t>AWS</a:t>
            </a:r>
            <a:r>
              <a:rPr lang="en-US" sz="2400" dirty="0">
                <a:solidFill>
                  <a:schemeClr val="tx1">
                    <a:lumMod val="75000"/>
                    <a:lumOff val="25000"/>
                  </a:schemeClr>
                </a:solidFill>
              </a:rPr>
              <a:t> </a:t>
            </a:r>
            <a:r>
              <a:rPr lang="en-US" sz="2400" b="1" dirty="0">
                <a:solidFill>
                  <a:schemeClr val="tx1">
                    <a:lumMod val="75000"/>
                    <a:lumOff val="25000"/>
                  </a:schemeClr>
                </a:solidFill>
              </a:rPr>
              <a:t>(Amazon Web Services), Microsoft Azure </a:t>
            </a:r>
            <a:r>
              <a:rPr lang="en-US" sz="2400" dirty="0">
                <a:solidFill>
                  <a:schemeClr val="tx1">
                    <a:lumMod val="75000"/>
                    <a:lumOff val="25000"/>
                  </a:schemeClr>
                </a:solidFill>
              </a:rPr>
              <a:t>etc.</a:t>
            </a:r>
          </a:p>
          <a:p>
            <a:pPr marL="342900" indent="-342900">
              <a:buFont typeface="Wingdings" panose="05000000000000000000" pitchFamily="2" charset="2"/>
              <a:buChar char="Ø"/>
            </a:pPr>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3" name="Rectangle 2">
            <a:extLst>
              <a:ext uri="{FF2B5EF4-FFF2-40B4-BE49-F238E27FC236}">
                <a16:creationId xmlns:a16="http://schemas.microsoft.com/office/drawing/2014/main" id="{1F3E9BD3-88A2-4F93-B05A-1F200823BC3A}"/>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4" name="Picture 3">
            <a:extLst>
              <a:ext uri="{FF2B5EF4-FFF2-40B4-BE49-F238E27FC236}">
                <a16:creationId xmlns:a16="http://schemas.microsoft.com/office/drawing/2014/main" id="{57C9FF09-D443-4A40-B510-40B2538597C4}"/>
              </a:ext>
            </a:extLst>
          </p:cNvPr>
          <p:cNvPicPr>
            <a:picLocks noChangeAspect="1"/>
          </p:cNvPicPr>
          <p:nvPr/>
        </p:nvPicPr>
        <p:blipFill>
          <a:blip r:embed="rId2"/>
          <a:stretch>
            <a:fillRect/>
          </a:stretch>
        </p:blipFill>
        <p:spPr>
          <a:xfrm>
            <a:off x="1182462" y="5344161"/>
            <a:ext cx="2796782" cy="934558"/>
          </a:xfrm>
          <a:prstGeom prst="rect">
            <a:avLst/>
          </a:prstGeom>
        </p:spPr>
      </p:pic>
      <p:pic>
        <p:nvPicPr>
          <p:cNvPr id="6" name="Picture 5">
            <a:extLst>
              <a:ext uri="{FF2B5EF4-FFF2-40B4-BE49-F238E27FC236}">
                <a16:creationId xmlns:a16="http://schemas.microsoft.com/office/drawing/2014/main" id="{9D7CEC0E-EA41-43BE-8EC9-62B9337EB975}"/>
              </a:ext>
            </a:extLst>
          </p:cNvPr>
          <p:cNvPicPr>
            <a:picLocks noChangeAspect="1"/>
          </p:cNvPicPr>
          <p:nvPr/>
        </p:nvPicPr>
        <p:blipFill>
          <a:blip r:embed="rId3"/>
          <a:stretch>
            <a:fillRect/>
          </a:stretch>
        </p:blipFill>
        <p:spPr>
          <a:xfrm>
            <a:off x="9359299" y="5344161"/>
            <a:ext cx="1817417" cy="934558"/>
          </a:xfrm>
          <a:prstGeom prst="rect">
            <a:avLst/>
          </a:prstGeom>
        </p:spPr>
      </p:pic>
    </p:spTree>
    <p:extLst>
      <p:ext uri="{BB962C8B-B14F-4D97-AF65-F5344CB8AC3E}">
        <p14:creationId xmlns:p14="http://schemas.microsoft.com/office/powerpoint/2010/main" val="295630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84329" y="237334"/>
            <a:ext cx="6757888" cy="2062103"/>
          </a:xfrm>
          <a:prstGeom prst="rect">
            <a:avLst/>
          </a:prstGeom>
          <a:noFill/>
        </p:spPr>
        <p:txBody>
          <a:bodyPr wrap="square" rtlCol="0">
            <a:spAutoFit/>
          </a:bodyPr>
          <a:lstStyle/>
          <a:p>
            <a:r>
              <a:rPr lang="en-CA" sz="3200" b="1" dirty="0">
                <a:solidFill>
                  <a:schemeClr val="tx1">
                    <a:lumMod val="75000"/>
                    <a:lumOff val="25000"/>
                  </a:schemeClr>
                </a:solidFill>
              </a:rPr>
              <a:t>About Us – Group 10</a:t>
            </a:r>
          </a:p>
          <a:p>
            <a:endParaRPr lang="en-CA" sz="3200" b="1" dirty="0">
              <a:solidFill>
                <a:schemeClr val="tx1">
                  <a:lumMod val="75000"/>
                  <a:lumOff val="25000"/>
                </a:schemeClr>
              </a:solidFill>
            </a:endParaRPr>
          </a:p>
          <a:p>
            <a:endParaRPr lang="en-CA" sz="3200" b="1" dirty="0">
              <a:solidFill>
                <a:schemeClr val="tx1">
                  <a:lumMod val="75000"/>
                  <a:lumOff val="25000"/>
                </a:schemeClr>
              </a:solidFill>
            </a:endParaRPr>
          </a:p>
          <a:p>
            <a:endParaRPr lang="en-CA" sz="3200" b="1" dirty="0">
              <a:solidFill>
                <a:schemeClr val="tx1">
                  <a:lumMod val="75000"/>
                  <a:lumOff val="25000"/>
                </a:schemeClr>
              </a:solidFill>
            </a:endParaRPr>
          </a:p>
        </p:txBody>
      </p:sp>
      <p:sp>
        <p:nvSpPr>
          <p:cNvPr id="4" name="Rectangle 3">
            <a:extLst>
              <a:ext uri="{FF2B5EF4-FFF2-40B4-BE49-F238E27FC236}">
                <a16:creationId xmlns:a16="http://schemas.microsoft.com/office/drawing/2014/main" id="{4DF6611A-6C1C-484B-A794-72ADA1397EFE}"/>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3" name="Picture 2" descr="A picture containing person, outdoor&#10;&#10;Description automatically generated">
            <a:extLst>
              <a:ext uri="{FF2B5EF4-FFF2-40B4-BE49-F238E27FC236}">
                <a16:creationId xmlns:a16="http://schemas.microsoft.com/office/drawing/2014/main" id="{B3B76B2B-C10D-4EB6-9DD9-BDC7496171C8}"/>
              </a:ext>
            </a:extLst>
          </p:cNvPr>
          <p:cNvPicPr>
            <a:picLocks noChangeAspect="1"/>
          </p:cNvPicPr>
          <p:nvPr/>
        </p:nvPicPr>
        <p:blipFill>
          <a:blip r:embed="rId2"/>
          <a:stretch>
            <a:fillRect/>
          </a:stretch>
        </p:blipFill>
        <p:spPr>
          <a:xfrm>
            <a:off x="1566606" y="1394696"/>
            <a:ext cx="1891298" cy="1809482"/>
          </a:xfrm>
          <a:prstGeom prst="rect">
            <a:avLst/>
          </a:prstGeom>
        </p:spPr>
      </p:pic>
      <p:sp>
        <p:nvSpPr>
          <p:cNvPr id="5" name="TextBox 4">
            <a:extLst>
              <a:ext uri="{FF2B5EF4-FFF2-40B4-BE49-F238E27FC236}">
                <a16:creationId xmlns:a16="http://schemas.microsoft.com/office/drawing/2014/main" id="{2C02610E-B01A-4AD0-917A-C476774A19CD}"/>
              </a:ext>
            </a:extLst>
          </p:cNvPr>
          <p:cNvSpPr txBox="1"/>
          <p:nvPr/>
        </p:nvSpPr>
        <p:spPr>
          <a:xfrm>
            <a:off x="978025" y="3456799"/>
            <a:ext cx="3373257" cy="1754326"/>
          </a:xfrm>
          <a:prstGeom prst="rect">
            <a:avLst/>
          </a:prstGeom>
          <a:noFill/>
        </p:spPr>
        <p:txBody>
          <a:bodyPr wrap="square" rtlCol="0">
            <a:spAutoFit/>
          </a:bodyPr>
          <a:lstStyle/>
          <a:p>
            <a:pPr algn="ctr"/>
            <a:r>
              <a:rPr lang="en-CA" b="1" dirty="0">
                <a:solidFill>
                  <a:schemeClr val="tx1">
                    <a:lumMod val="75000"/>
                    <a:lumOff val="25000"/>
                  </a:schemeClr>
                </a:solidFill>
              </a:rPr>
              <a:t>Shubham Chawla </a:t>
            </a:r>
          </a:p>
          <a:p>
            <a:pPr algn="ctr"/>
            <a:r>
              <a:rPr lang="en-CA" b="1" dirty="0">
                <a:solidFill>
                  <a:schemeClr val="tx1">
                    <a:lumMod val="75000"/>
                    <a:lumOff val="25000"/>
                  </a:schemeClr>
                </a:solidFill>
              </a:rPr>
              <a:t>200493036</a:t>
            </a:r>
          </a:p>
          <a:p>
            <a:pPr algn="ctr"/>
            <a:endParaRPr lang="en-CA" b="1" dirty="0">
              <a:solidFill>
                <a:schemeClr val="tx1">
                  <a:lumMod val="75000"/>
                  <a:lumOff val="25000"/>
                </a:schemeClr>
              </a:solidFill>
            </a:endParaRPr>
          </a:p>
          <a:p>
            <a:pPr algn="ctr"/>
            <a:r>
              <a:rPr lang="en-CA" b="1" dirty="0">
                <a:solidFill>
                  <a:schemeClr val="tx1">
                    <a:lumMod val="75000"/>
                    <a:lumOff val="25000"/>
                  </a:schemeClr>
                </a:solidFill>
              </a:rPr>
              <a:t>Experience in Data Mining &amp; Visualization.</a:t>
            </a:r>
          </a:p>
          <a:p>
            <a:endParaRPr lang="en-CA" dirty="0"/>
          </a:p>
        </p:txBody>
      </p:sp>
      <p:pic>
        <p:nvPicPr>
          <p:cNvPr id="7" name="Picture 6">
            <a:extLst>
              <a:ext uri="{FF2B5EF4-FFF2-40B4-BE49-F238E27FC236}">
                <a16:creationId xmlns:a16="http://schemas.microsoft.com/office/drawing/2014/main" id="{1464D534-837B-4DDE-B82B-8691712E2D1C}"/>
              </a:ext>
            </a:extLst>
          </p:cNvPr>
          <p:cNvPicPr>
            <a:picLocks noChangeAspect="1"/>
          </p:cNvPicPr>
          <p:nvPr/>
        </p:nvPicPr>
        <p:blipFill rotWithShape="1">
          <a:blip r:embed="rId3"/>
          <a:srcRect l="31397"/>
          <a:stretch/>
        </p:blipFill>
        <p:spPr>
          <a:xfrm>
            <a:off x="5160511" y="1394696"/>
            <a:ext cx="1891298" cy="1809481"/>
          </a:xfrm>
          <a:prstGeom prst="rect">
            <a:avLst/>
          </a:prstGeom>
        </p:spPr>
      </p:pic>
      <p:sp>
        <p:nvSpPr>
          <p:cNvPr id="9" name="TextBox 8">
            <a:extLst>
              <a:ext uri="{FF2B5EF4-FFF2-40B4-BE49-F238E27FC236}">
                <a16:creationId xmlns:a16="http://schemas.microsoft.com/office/drawing/2014/main" id="{D5C2777F-999E-4224-8994-7ADCE1EA7DC0}"/>
              </a:ext>
            </a:extLst>
          </p:cNvPr>
          <p:cNvSpPr txBox="1"/>
          <p:nvPr/>
        </p:nvSpPr>
        <p:spPr>
          <a:xfrm>
            <a:off x="4419531" y="3428999"/>
            <a:ext cx="3373257" cy="1200329"/>
          </a:xfrm>
          <a:prstGeom prst="rect">
            <a:avLst/>
          </a:prstGeom>
          <a:noFill/>
        </p:spPr>
        <p:txBody>
          <a:bodyPr wrap="square" rtlCol="0">
            <a:spAutoFit/>
          </a:bodyPr>
          <a:lstStyle/>
          <a:p>
            <a:pPr algn="ctr"/>
            <a:r>
              <a:rPr lang="en-CA" b="1" dirty="0">
                <a:solidFill>
                  <a:schemeClr val="tx1">
                    <a:lumMod val="75000"/>
                    <a:lumOff val="25000"/>
                  </a:schemeClr>
                </a:solidFill>
              </a:rPr>
              <a:t>Bhavya Rastogi</a:t>
            </a:r>
          </a:p>
          <a:p>
            <a:pPr algn="ctr"/>
            <a:r>
              <a:rPr lang="en-CA" b="1" dirty="0">
                <a:solidFill>
                  <a:schemeClr val="tx1">
                    <a:lumMod val="75000"/>
                    <a:lumOff val="25000"/>
                  </a:schemeClr>
                </a:solidFill>
              </a:rPr>
              <a:t>200500300</a:t>
            </a:r>
          </a:p>
          <a:p>
            <a:pPr algn="ctr"/>
            <a:endParaRPr lang="en-CA" b="1" dirty="0">
              <a:solidFill>
                <a:schemeClr val="tx1">
                  <a:lumMod val="75000"/>
                  <a:lumOff val="25000"/>
                </a:schemeClr>
              </a:solidFill>
            </a:endParaRPr>
          </a:p>
          <a:p>
            <a:pPr algn="ctr"/>
            <a:r>
              <a:rPr lang="en-CA" b="1" dirty="0">
                <a:solidFill>
                  <a:schemeClr val="tx1">
                    <a:lumMod val="75000"/>
                    <a:lumOff val="25000"/>
                  </a:schemeClr>
                </a:solidFill>
              </a:rPr>
              <a:t>Experience in Data Analytics.</a:t>
            </a:r>
            <a:endParaRPr lang="en-CA" dirty="0"/>
          </a:p>
        </p:txBody>
      </p:sp>
      <p:sp>
        <p:nvSpPr>
          <p:cNvPr id="10" name="TextBox 9">
            <a:extLst>
              <a:ext uri="{FF2B5EF4-FFF2-40B4-BE49-F238E27FC236}">
                <a16:creationId xmlns:a16="http://schemas.microsoft.com/office/drawing/2014/main" id="{2B427F9D-ADD1-46AA-AA66-F2AB3B585A68}"/>
              </a:ext>
            </a:extLst>
          </p:cNvPr>
          <p:cNvSpPr txBox="1"/>
          <p:nvPr/>
        </p:nvSpPr>
        <p:spPr>
          <a:xfrm>
            <a:off x="7973215" y="3428999"/>
            <a:ext cx="3373257" cy="1754326"/>
          </a:xfrm>
          <a:prstGeom prst="rect">
            <a:avLst/>
          </a:prstGeom>
          <a:noFill/>
        </p:spPr>
        <p:txBody>
          <a:bodyPr wrap="square" rtlCol="0">
            <a:spAutoFit/>
          </a:bodyPr>
          <a:lstStyle/>
          <a:p>
            <a:pPr algn="ctr"/>
            <a:r>
              <a:rPr lang="en-CA" b="1" dirty="0">
                <a:solidFill>
                  <a:schemeClr val="tx1">
                    <a:lumMod val="75000"/>
                    <a:lumOff val="25000"/>
                  </a:schemeClr>
                </a:solidFill>
              </a:rPr>
              <a:t>Parbhjyot Singh</a:t>
            </a:r>
          </a:p>
          <a:p>
            <a:pPr algn="ctr"/>
            <a:r>
              <a:rPr lang="en-CA" b="1" dirty="0">
                <a:solidFill>
                  <a:schemeClr val="tx1">
                    <a:lumMod val="75000"/>
                    <a:lumOff val="25000"/>
                  </a:schemeClr>
                </a:solidFill>
              </a:rPr>
              <a:t>200506946</a:t>
            </a:r>
          </a:p>
          <a:p>
            <a:pPr algn="ctr"/>
            <a:endParaRPr lang="en-CA" b="1" dirty="0">
              <a:solidFill>
                <a:schemeClr val="tx1">
                  <a:lumMod val="75000"/>
                  <a:lumOff val="25000"/>
                </a:schemeClr>
              </a:solidFill>
            </a:endParaRPr>
          </a:p>
          <a:p>
            <a:pPr algn="ctr"/>
            <a:r>
              <a:rPr lang="en-US" b="1" i="0" dirty="0">
                <a:solidFill>
                  <a:schemeClr val="tx1">
                    <a:lumMod val="75000"/>
                    <a:lumOff val="25000"/>
                  </a:schemeClr>
                </a:solidFill>
                <a:effectLst/>
              </a:rPr>
              <a:t>Experience as a</a:t>
            </a:r>
            <a:r>
              <a:rPr lang="en-US" b="1" dirty="0">
                <a:solidFill>
                  <a:schemeClr val="tx1">
                    <a:lumMod val="75000"/>
                    <a:lumOff val="25000"/>
                  </a:schemeClr>
                </a:solidFill>
              </a:rPr>
              <a:t>n </a:t>
            </a:r>
            <a:r>
              <a:rPr lang="en-US" b="1" i="0" dirty="0">
                <a:solidFill>
                  <a:schemeClr val="tx1">
                    <a:lumMod val="75000"/>
                    <a:lumOff val="25000"/>
                  </a:schemeClr>
                </a:solidFill>
                <a:effectLst/>
              </a:rPr>
              <a:t>Assistant System Engineer at Tata Consultancy Services.</a:t>
            </a:r>
            <a:endParaRPr lang="en-CA" b="1" dirty="0">
              <a:solidFill>
                <a:schemeClr val="tx1">
                  <a:lumMod val="75000"/>
                  <a:lumOff val="25000"/>
                </a:schemeClr>
              </a:solidFill>
            </a:endParaRPr>
          </a:p>
        </p:txBody>
      </p:sp>
      <p:pic>
        <p:nvPicPr>
          <p:cNvPr id="5122" name="Picture 2" descr="PARBHJOYT SINGH">
            <a:extLst>
              <a:ext uri="{FF2B5EF4-FFF2-40B4-BE49-F238E27FC236}">
                <a16:creationId xmlns:a16="http://schemas.microsoft.com/office/drawing/2014/main" id="{DE0E7C42-C7E1-4485-9FE5-18E4611CB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4416" y="1394697"/>
            <a:ext cx="1870978" cy="180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9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82462" y="299745"/>
            <a:ext cx="10490133" cy="6432530"/>
          </a:xfrm>
          <a:prstGeom prst="rect">
            <a:avLst/>
          </a:prstGeom>
          <a:noFill/>
        </p:spPr>
        <p:txBody>
          <a:bodyPr wrap="square" rtlCol="0">
            <a:spAutoFit/>
          </a:bodyPr>
          <a:lstStyle/>
          <a:p>
            <a:r>
              <a:rPr lang="en-CA" sz="2800" b="1" dirty="0">
                <a:solidFill>
                  <a:schemeClr val="tx1">
                    <a:lumMod val="75000"/>
                    <a:lumOff val="25000"/>
                  </a:schemeClr>
                </a:solidFill>
              </a:rPr>
              <a:t>8. </a:t>
            </a:r>
            <a:r>
              <a:rPr lang="en-US" sz="2800" b="1" dirty="0">
                <a:solidFill>
                  <a:schemeClr val="tx1">
                    <a:lumMod val="75000"/>
                    <a:lumOff val="25000"/>
                  </a:schemeClr>
                </a:solidFill>
              </a:rPr>
              <a:t>What are the ethical concerns related to the transmission of personal data?</a:t>
            </a:r>
          </a:p>
          <a:p>
            <a:endParaRPr lang="en-US" sz="2800" b="1" dirty="0">
              <a:solidFill>
                <a:schemeClr val="tx1">
                  <a:lumMod val="75000"/>
                  <a:lumOff val="25000"/>
                </a:schemeClr>
              </a:solidFill>
            </a:endParaRPr>
          </a:p>
          <a:p>
            <a:r>
              <a:rPr lang="en-US" sz="2000" dirty="0">
                <a:solidFill>
                  <a:schemeClr val="tx1">
                    <a:lumMod val="75000"/>
                    <a:lumOff val="25000"/>
                  </a:schemeClr>
                </a:solidFill>
              </a:rPr>
              <a:t>There are </a:t>
            </a:r>
            <a:r>
              <a:rPr lang="en-US" sz="2000" b="1" dirty="0">
                <a:solidFill>
                  <a:schemeClr val="accent6">
                    <a:lumMod val="50000"/>
                  </a:schemeClr>
                </a:solidFill>
              </a:rPr>
              <a:t>three</a:t>
            </a:r>
            <a:r>
              <a:rPr lang="en-US" sz="2000" dirty="0">
                <a:solidFill>
                  <a:schemeClr val="tx1">
                    <a:lumMod val="75000"/>
                    <a:lumOff val="25000"/>
                  </a:schemeClr>
                </a:solidFill>
              </a:rPr>
              <a:t> principle ethical concerns related to the transmission of personal data.</a:t>
            </a:r>
          </a:p>
          <a:p>
            <a:endParaRPr lang="en-US" sz="2000" dirty="0">
              <a:solidFill>
                <a:schemeClr val="tx1">
                  <a:lumMod val="75000"/>
                  <a:lumOff val="25000"/>
                </a:schemeClr>
              </a:solidFill>
            </a:endParaRPr>
          </a:p>
          <a:p>
            <a:pPr marL="457200" indent="-457200">
              <a:buFont typeface="Wingdings" panose="05000000000000000000" pitchFamily="2" charset="2"/>
              <a:buChar char="Ø"/>
            </a:pPr>
            <a:r>
              <a:rPr lang="en-US" sz="2000" b="1" dirty="0">
                <a:solidFill>
                  <a:schemeClr val="accent2">
                    <a:lumMod val="75000"/>
                  </a:schemeClr>
                </a:solidFill>
              </a:rPr>
              <a:t>Confidentiality</a:t>
            </a:r>
            <a:r>
              <a:rPr lang="en-US" sz="2000" dirty="0">
                <a:solidFill>
                  <a:schemeClr val="tx1">
                    <a:lumMod val="75000"/>
                    <a:lumOff val="25000"/>
                  </a:schemeClr>
                </a:solidFill>
              </a:rPr>
              <a:t> Data Confidentiality is concerned with preventing information from being disclosed by ensuring that access to the data is restricted to those who are authorised or by portraying the data in such a manner that its semantics are only accessible to those who have access to crucial information. For example, </a:t>
            </a:r>
            <a:r>
              <a:rPr lang="en-US" sz="2000" b="1" dirty="0">
                <a:solidFill>
                  <a:schemeClr val="tx1">
                    <a:lumMod val="75000"/>
                    <a:lumOff val="25000"/>
                  </a:schemeClr>
                </a:solidFill>
              </a:rPr>
              <a:t>Social Security Number, User passwords.</a:t>
            </a:r>
          </a:p>
          <a:p>
            <a:endParaRPr lang="en-US" sz="2000" b="1" dirty="0">
              <a:solidFill>
                <a:schemeClr val="tx1">
                  <a:lumMod val="75000"/>
                  <a:lumOff val="25000"/>
                </a:schemeClr>
              </a:solidFill>
            </a:endParaRPr>
          </a:p>
          <a:p>
            <a:pPr marL="457200" indent="-457200">
              <a:buFont typeface="Wingdings" panose="05000000000000000000" pitchFamily="2" charset="2"/>
              <a:buChar char="Ø"/>
            </a:pPr>
            <a:r>
              <a:rPr lang="en-US" sz="2000" b="1" dirty="0">
                <a:solidFill>
                  <a:srgbClr val="0070C0"/>
                </a:solidFill>
              </a:rPr>
              <a:t>Integrity</a:t>
            </a:r>
            <a:r>
              <a:rPr lang="en-US" sz="2000" dirty="0">
                <a:solidFill>
                  <a:schemeClr val="tx1">
                    <a:lumMod val="75000"/>
                    <a:lumOff val="25000"/>
                  </a:schemeClr>
                </a:solidFill>
              </a:rPr>
              <a:t> Data integrity is an important part of information security. "Data integrity" refers to the quality and consistency of data recorded in a database, data warehouse, data mart, or other structure in its broadest sense.</a:t>
            </a:r>
          </a:p>
          <a:p>
            <a:endParaRPr lang="en-US" sz="2000" dirty="0">
              <a:solidFill>
                <a:schemeClr val="tx1">
                  <a:lumMod val="75000"/>
                  <a:lumOff val="25000"/>
                </a:schemeClr>
              </a:solidFill>
            </a:endParaRPr>
          </a:p>
          <a:p>
            <a:pPr marL="457200" indent="-457200">
              <a:buFont typeface="Wingdings" panose="05000000000000000000" pitchFamily="2" charset="2"/>
              <a:buChar char="Ø"/>
            </a:pPr>
            <a:r>
              <a:rPr lang="en-US" sz="2000" b="1" dirty="0">
                <a:solidFill>
                  <a:schemeClr val="tx2">
                    <a:lumMod val="75000"/>
                    <a:lumOff val="25000"/>
                  </a:schemeClr>
                </a:solidFill>
              </a:rPr>
              <a:t>Availability </a:t>
            </a:r>
            <a:r>
              <a:rPr lang="en-US" sz="2000" dirty="0">
                <a:solidFill>
                  <a:schemeClr val="tx1">
                    <a:lumMod val="75000"/>
                    <a:lumOff val="25000"/>
                  </a:schemeClr>
                </a:solidFill>
              </a:rPr>
              <a:t>means that when the information is needed, it is available to authorised users. A system must have adequately operating computer systems, security controls, and communication channels in order to demonstrate availability.</a:t>
            </a:r>
          </a:p>
          <a:p>
            <a:pPr marL="342900" indent="-342900">
              <a:buFont typeface="Wingdings" panose="05000000000000000000" pitchFamily="2" charset="2"/>
              <a:buChar char="Ø"/>
            </a:pPr>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3" name="Rectangle 2">
            <a:extLst>
              <a:ext uri="{FF2B5EF4-FFF2-40B4-BE49-F238E27FC236}">
                <a16:creationId xmlns:a16="http://schemas.microsoft.com/office/drawing/2014/main" id="{91DB48DB-8ED3-4739-B1AC-6BC73BEBDBD5}"/>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4006206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EB21D519-E3E6-4A64-B2C9-94948B5B4680}"/>
              </a:ext>
            </a:extLst>
          </p:cNvPr>
          <p:cNvSpPr/>
          <p:nvPr/>
        </p:nvSpPr>
        <p:spPr>
          <a:xfrm>
            <a:off x="643465" y="643466"/>
            <a:ext cx="10905067" cy="557106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7B0A1CEC-60E7-4B30-85A2-4417BA2AB5F7}"/>
              </a:ext>
            </a:extLst>
          </p:cNvPr>
          <p:cNvPicPr>
            <a:picLocks noChangeAspect="1"/>
          </p:cNvPicPr>
          <p:nvPr/>
        </p:nvPicPr>
        <p:blipFill>
          <a:blip r:embed="rId2"/>
          <a:stretch>
            <a:fillRect/>
          </a:stretch>
        </p:blipFill>
        <p:spPr>
          <a:xfrm>
            <a:off x="6049816" y="1047749"/>
            <a:ext cx="5238750" cy="4762500"/>
          </a:xfrm>
          <a:prstGeom prst="rect">
            <a:avLst/>
          </a:prstGeom>
        </p:spPr>
      </p:pic>
      <p:sp>
        <p:nvSpPr>
          <p:cNvPr id="8" name="Rectangle 7">
            <a:extLst>
              <a:ext uri="{FF2B5EF4-FFF2-40B4-BE49-F238E27FC236}">
                <a16:creationId xmlns:a16="http://schemas.microsoft.com/office/drawing/2014/main" id="{037C1D8E-8DBC-412E-A4B3-8EC23206CDD4}"/>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
        <p:nvSpPr>
          <p:cNvPr id="2" name="TextBox 1">
            <a:extLst>
              <a:ext uri="{FF2B5EF4-FFF2-40B4-BE49-F238E27FC236}">
                <a16:creationId xmlns:a16="http://schemas.microsoft.com/office/drawing/2014/main" id="{E9AC5FDB-6BE2-4FA4-9282-4B13BC13B10E}"/>
              </a:ext>
            </a:extLst>
          </p:cNvPr>
          <p:cNvSpPr txBox="1"/>
          <p:nvPr/>
        </p:nvSpPr>
        <p:spPr>
          <a:xfrm>
            <a:off x="3126906" y="923419"/>
            <a:ext cx="4559774" cy="523220"/>
          </a:xfrm>
          <a:prstGeom prst="rect">
            <a:avLst/>
          </a:prstGeom>
          <a:noFill/>
        </p:spPr>
        <p:txBody>
          <a:bodyPr wrap="none" rtlCol="0">
            <a:spAutoFit/>
          </a:bodyPr>
          <a:lstStyle/>
          <a:p>
            <a:r>
              <a:rPr lang="en-CA" sz="2800" b="1" dirty="0">
                <a:solidFill>
                  <a:schemeClr val="tx1">
                    <a:lumMod val="75000"/>
                    <a:lumOff val="25000"/>
                  </a:schemeClr>
                </a:solidFill>
              </a:rPr>
              <a:t>Three Pillars of Data Security</a:t>
            </a:r>
          </a:p>
        </p:txBody>
      </p:sp>
    </p:spTree>
    <p:extLst>
      <p:ext uri="{BB962C8B-B14F-4D97-AF65-F5344CB8AC3E}">
        <p14:creationId xmlns:p14="http://schemas.microsoft.com/office/powerpoint/2010/main" val="70525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850933" y="75810"/>
            <a:ext cx="10490133" cy="6370975"/>
          </a:xfrm>
          <a:prstGeom prst="rect">
            <a:avLst/>
          </a:prstGeom>
          <a:noFill/>
        </p:spPr>
        <p:txBody>
          <a:bodyPr wrap="square" rtlCol="0">
            <a:spAutoFit/>
          </a:bodyPr>
          <a:lstStyle/>
          <a:p>
            <a:r>
              <a:rPr lang="en-CA" sz="2800" b="1" dirty="0">
                <a:solidFill>
                  <a:schemeClr val="tx1">
                    <a:lumMod val="75000"/>
                    <a:lumOff val="25000"/>
                  </a:schemeClr>
                </a:solidFill>
              </a:rPr>
              <a:t>References</a:t>
            </a:r>
          </a:p>
          <a:p>
            <a:endParaRPr lang="en-US" sz="1400" b="1" dirty="0">
              <a:solidFill>
                <a:schemeClr val="tx1">
                  <a:lumMod val="75000"/>
                  <a:lumOff val="25000"/>
                </a:schemeClr>
              </a:solidFill>
            </a:endParaRPr>
          </a:p>
          <a:p>
            <a:r>
              <a:rPr lang="en-US" sz="1400" b="1" dirty="0">
                <a:solidFill>
                  <a:schemeClr val="tx1">
                    <a:lumMod val="75000"/>
                    <a:lumOff val="25000"/>
                  </a:schemeClr>
                </a:solidFill>
              </a:rPr>
              <a:t>Part 1 - </a:t>
            </a:r>
            <a:r>
              <a:rPr lang="en-US" sz="1400" b="1" dirty="0">
                <a:solidFill>
                  <a:schemeClr val="tx1">
                    <a:lumMod val="75000"/>
                    <a:lumOff val="25000"/>
                  </a:schemeClr>
                </a:solidFill>
                <a:hlinkClick r:id="rId2"/>
              </a:rPr>
              <a:t>https://docs.microsoft.com/en-us/aspnet/core/security/authorization/secure-data?view=aspnetcore-6.0#test-the-completed-app</a:t>
            </a:r>
            <a:endParaRPr lang="en-US" sz="1400" b="1" dirty="0">
              <a:solidFill>
                <a:schemeClr val="tx1">
                  <a:lumMod val="75000"/>
                  <a:lumOff val="25000"/>
                </a:schemeClr>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SFTP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3"/>
              </a:rPr>
              <a:t>https://www.google.com/search?q=sftp+pros+and+cons&amp;hl=en&amp;sxsrf=APq-WBtDqsJsfvg93SrYGdNMZxsUrBY_9Q:1649309357236&amp;source=lnms&amp;tbm=isch&amp;sa=X&amp;ved=2ahUKEwijifOSnIH3AhVNHM0KHefbASoQ_AUoAXoECAEQAw&amp;biw=1536&amp;bih=754&amp;dpr=1.25#imgrc=a5lJGu1Jszd9_M</a:t>
            </a:r>
            <a:endPar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SSH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4"/>
              </a:rPr>
              <a:t>https://www.google.com/search?q=how+ssh+wroks&amp;tbm=isch&amp;ved=2ahUKEwjIkej_n4H3AhWPlXIEHb0sBKMQ2-cCegQIABAA&amp;oq=how+ssh+wroks&amp;gs_lcp=CgNpbWcQAzoHCCMQ7wMQJzoFCAAQgAQ6BAgAEEM6BggAEAcQHjoGCAAQCBAeOgQIABAYUIEQWMA0YKw3aABwAHgAgAFaiAHZB5IBAjEymAEAoAEBqgELZ3dzLXdpei1pbWfAAQE&amp;sclient=img&amp;ei=tnpOYsjeOY-rytMPvdmQmAo&amp;bih=754&amp;biw=1536#imgrc=5gwqfcteosCk7M&amp;imgdii=9CDZI1bnN9FNNM</a:t>
            </a:r>
            <a:endPar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HTTP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5"/>
              </a:rPr>
              <a:t>https://www.google.com/search?q=http+works&amp;tbm=isch&amp;hl=en&amp;chips=q:http+works,g_1:diagram:TqmqKwwZ0ew%3D,online_chips:https:YKLNbpwSkb8%3D&amp;sa=X&amp;ved=2ahUKEwjjis-nnoH3AhVjZTUKHch6Do8Q4lYoBHoECAEQKQ&amp;biw=1519&amp;bih=754#imgrc=8c3X5_AdUzyECM&amp;imgdii=w3XZkA9NqYG9KM</a:t>
            </a:r>
            <a:endPar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SFTP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6"/>
              </a:rPr>
              <a:t>https://www.google.com/search?q=sftp+LOGO+HD&amp;tbm=isch&amp;ved=2ahUKEwiM5tyvpoH3AhWFsHIEHdPABXgQ2-cCegQIABAA&amp;oq=sftp+LOGO+HD&amp;gs_lcp=CgNpbWcQAzoHCCMQ7wMQJ1CXBljGE2CvF2gAcAB4AIABVIgB3wOSAQE2mAEAoAEBqgELZ3dzLXdpei1pbWfAAQE&amp;sclient=img&amp;ei=ZoFOYoybAoXhytMP04GXwAc&amp;bih=754&amp;biw=1519&amp;hl=en#imgrc=UPsXZotdOHr1uM&amp;imgdii=DOXiNkdSb7nHOM</a:t>
            </a:r>
            <a:endPar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ECB vs CBC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7"/>
              </a:rPr>
              <a:t>https://www.google.com/search?q=AES%20encryption%20of%20%20image%20with%20ECB%20and%20CBC&amp;tbm=isch&amp;tbs=rimg:CXqG0oQjvhiZYWTX0VHPYNDVsgIMCgIIABAAOgQIABAA&amp;hl=en&amp;sa=X&amp;ved=0CBwQuIIBahcKEwj4sNaVqoH3AhUAAAAAHQAAAAAQSw&amp;biw=1519&amp;bih=754#imgrc=AMcKuO6n7-MKOM</a:t>
            </a:r>
            <a:endPar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lumMod val="75000"/>
                    <a:lumOff val="25000"/>
                  </a:schemeClr>
                </a:solidFill>
                <a:effectLst/>
                <a:uLnTx/>
                <a:uFillTx/>
                <a:latin typeface="Franklin Gothic Book" panose="020B0503020102020204"/>
                <a:ea typeface="+mn-ea"/>
                <a:cs typeface="+mn-cs"/>
              </a:rPr>
              <a:t>CIA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Franklin Gothic Book" panose="020B0503020102020204"/>
                <a:ea typeface="+mn-ea"/>
                <a:cs typeface="+mn-cs"/>
                <a:hlinkClick r:id="rId8"/>
              </a:rPr>
              <a:t>https://www.google.com/search?q=confidencilaty%2C+integrity%2C+availibilty+for+transmission+of+data&amp;tbm=isch&amp;ved=2ahUKEwjdq4CsroH3AhUrsXIEHaWGDpUQ2-cCegQIABAA&amp;oq=confidencilaty%2C+integrity%2C+availibilty+for+transmission+of+data&amp;gs_lcp=CgNpbWcQAzoHCCMQ7wMQJzoKCCMQ7wMQ6gIQJzoECAAQQzoICAAQgAQQsQM6CggAELEDEIMBEEM6BwgAELEDEEM6BQgAEIAEOgsIABCABBCxAxCDAToGCAAQChAYUMQKWK25BGD1vARoDnAAeAKAAZELiAHaUJIBDDY5LjcuNS0xLjEuMpgBAKABAaoBC2d3cy13aXotaW1nsAEKwAEB&amp;sclient=img&amp;ei=wYlOYp3HK6viytMPpY26qAk&amp;bih=754&amp;biw=1536#imgrc=-9_puUAd9lqlIM&amp;imgdii=5eOCIsv7mdA06M</a:t>
            </a:r>
            <a:endParaRPr lang="en-US" sz="2400" b="1" dirty="0">
              <a:solidFill>
                <a:schemeClr val="tx1">
                  <a:lumMod val="75000"/>
                  <a:lumOff val="25000"/>
                </a:schemeClr>
              </a:solidFill>
            </a:endParaRPr>
          </a:p>
        </p:txBody>
      </p:sp>
      <p:sp>
        <p:nvSpPr>
          <p:cNvPr id="3" name="Rectangle 2">
            <a:extLst>
              <a:ext uri="{FF2B5EF4-FFF2-40B4-BE49-F238E27FC236}">
                <a16:creationId xmlns:a16="http://schemas.microsoft.com/office/drawing/2014/main" id="{91DB48DB-8ED3-4739-B1AC-6BC73BEBDBD5}"/>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3907549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7C1D8E-8DBC-412E-A4B3-8EC23206CDD4}"/>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
        <p:nvSpPr>
          <p:cNvPr id="3" name="Rectangle 2">
            <a:extLst>
              <a:ext uri="{FF2B5EF4-FFF2-40B4-BE49-F238E27FC236}">
                <a16:creationId xmlns:a16="http://schemas.microsoft.com/office/drawing/2014/main" id="{EB24E85D-8C84-46A4-8418-87A6868541B8}"/>
              </a:ext>
            </a:extLst>
          </p:cNvPr>
          <p:cNvSpPr/>
          <p:nvPr/>
        </p:nvSpPr>
        <p:spPr>
          <a:xfrm>
            <a:off x="1187061" y="293396"/>
            <a:ext cx="3506859" cy="858416"/>
          </a:xfrm>
          <a:prstGeom prst="rect">
            <a:avLst/>
          </a:prstGeom>
          <a:solidFill>
            <a:schemeClr val="accent1">
              <a:lumMod val="60000"/>
              <a:lumOff val="40000"/>
            </a:schemeClr>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schemeClr val="tx1">
                  <a:lumMod val="75000"/>
                  <a:lumOff val="25000"/>
                </a:schemeClr>
              </a:solidFill>
            </a:endParaRPr>
          </a:p>
          <a:p>
            <a:pPr algn="ctr"/>
            <a:r>
              <a:rPr lang="en-CA" sz="4000" b="1" dirty="0">
                <a:solidFill>
                  <a:schemeClr val="tx1">
                    <a:lumMod val="75000"/>
                    <a:lumOff val="25000"/>
                  </a:schemeClr>
                </a:solidFill>
              </a:rPr>
              <a:t>Credits</a:t>
            </a:r>
          </a:p>
          <a:p>
            <a:pPr algn="ctr"/>
            <a:endParaRPr lang="en-CA" sz="2800" dirty="0"/>
          </a:p>
        </p:txBody>
      </p:sp>
      <p:sp>
        <p:nvSpPr>
          <p:cNvPr id="4" name="TextBox 3">
            <a:extLst>
              <a:ext uri="{FF2B5EF4-FFF2-40B4-BE49-F238E27FC236}">
                <a16:creationId xmlns:a16="http://schemas.microsoft.com/office/drawing/2014/main" id="{AD0DF951-5933-4FD2-977B-EC0CC29E2BBA}"/>
              </a:ext>
            </a:extLst>
          </p:cNvPr>
          <p:cNvSpPr txBox="1"/>
          <p:nvPr/>
        </p:nvSpPr>
        <p:spPr>
          <a:xfrm>
            <a:off x="1280160" y="2153920"/>
            <a:ext cx="10358541" cy="2246769"/>
          </a:xfrm>
          <a:prstGeom prst="rect">
            <a:avLst/>
          </a:prstGeom>
          <a:noFill/>
        </p:spPr>
        <p:txBody>
          <a:bodyPr wrap="none" rtlCol="0">
            <a:spAutoFit/>
          </a:bodyPr>
          <a:lstStyle/>
          <a:p>
            <a:r>
              <a:rPr lang="en-CA" sz="2800" b="1" dirty="0">
                <a:solidFill>
                  <a:schemeClr val="tx1">
                    <a:lumMod val="75000"/>
                    <a:lumOff val="25000"/>
                  </a:schemeClr>
                </a:solidFill>
              </a:rPr>
              <a:t>Ms. Nital Shah – for guiding us through the project and sharing the </a:t>
            </a:r>
          </a:p>
          <a:p>
            <a:r>
              <a:rPr lang="en-CA" sz="2800" b="1" dirty="0">
                <a:solidFill>
                  <a:schemeClr val="tx1">
                    <a:lumMod val="75000"/>
                    <a:lumOff val="25000"/>
                  </a:schemeClr>
                </a:solidFill>
              </a:rPr>
              <a:t>required knowledge.</a:t>
            </a:r>
          </a:p>
          <a:p>
            <a:endParaRPr lang="en-CA" sz="2800" b="1" dirty="0">
              <a:solidFill>
                <a:schemeClr val="tx1">
                  <a:lumMod val="75000"/>
                  <a:lumOff val="25000"/>
                </a:schemeClr>
              </a:solidFill>
            </a:endParaRPr>
          </a:p>
          <a:p>
            <a:endParaRPr lang="en-CA" sz="2800" b="1" dirty="0">
              <a:solidFill>
                <a:schemeClr val="tx1">
                  <a:lumMod val="75000"/>
                  <a:lumOff val="25000"/>
                </a:schemeClr>
              </a:solidFill>
            </a:endParaRPr>
          </a:p>
          <a:p>
            <a:r>
              <a:rPr lang="en-CA" sz="2800" b="1" dirty="0">
                <a:solidFill>
                  <a:schemeClr val="tx1">
                    <a:lumMod val="75000"/>
                    <a:lumOff val="25000"/>
                  </a:schemeClr>
                </a:solidFill>
              </a:rPr>
              <a:t>Link : Class Learning Materials, </a:t>
            </a:r>
            <a:r>
              <a:rPr lang="en-CA" sz="2800" b="1" dirty="0">
                <a:solidFill>
                  <a:schemeClr val="tx1">
                    <a:lumMod val="75000"/>
                    <a:lumOff val="25000"/>
                  </a:schemeClr>
                </a:solidFill>
                <a:hlinkClick r:id="rId2">
                  <a:extLst>
                    <a:ext uri="{A12FA001-AC4F-418D-AE19-62706E023703}">
                      <ahyp:hlinkClr xmlns:ahyp="http://schemas.microsoft.com/office/drawing/2018/hyperlinkcolor" val="tx"/>
                    </a:ext>
                  </a:extLst>
                </a:hlinkClick>
              </a:rPr>
              <a:t>Microsoft ASP. NET Core Tutorial</a:t>
            </a:r>
            <a:endParaRPr lang="en-CA" sz="2800" b="1" dirty="0">
              <a:solidFill>
                <a:schemeClr val="tx1">
                  <a:lumMod val="75000"/>
                  <a:lumOff val="25000"/>
                </a:schemeClr>
              </a:solidFill>
            </a:endParaRPr>
          </a:p>
        </p:txBody>
      </p:sp>
    </p:spTree>
    <p:extLst>
      <p:ext uri="{BB962C8B-B14F-4D97-AF65-F5344CB8AC3E}">
        <p14:creationId xmlns:p14="http://schemas.microsoft.com/office/powerpoint/2010/main" val="3976630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7C1D8E-8DBC-412E-A4B3-8EC23206CDD4}"/>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
        <p:nvSpPr>
          <p:cNvPr id="4" name="TextBox 3">
            <a:extLst>
              <a:ext uri="{FF2B5EF4-FFF2-40B4-BE49-F238E27FC236}">
                <a16:creationId xmlns:a16="http://schemas.microsoft.com/office/drawing/2014/main" id="{AD0DF951-5933-4FD2-977B-EC0CC29E2BBA}"/>
              </a:ext>
            </a:extLst>
          </p:cNvPr>
          <p:cNvSpPr txBox="1"/>
          <p:nvPr/>
        </p:nvSpPr>
        <p:spPr>
          <a:xfrm>
            <a:off x="4251509" y="694198"/>
            <a:ext cx="3540777" cy="1015663"/>
          </a:xfrm>
          <a:prstGeom prst="rect">
            <a:avLst/>
          </a:prstGeom>
          <a:noFill/>
        </p:spPr>
        <p:txBody>
          <a:bodyPr wrap="none" rtlCol="0">
            <a:spAutoFit/>
          </a:bodyPr>
          <a:lstStyle/>
          <a:p>
            <a:r>
              <a:rPr lang="en-CA" sz="6000" b="1" dirty="0">
                <a:solidFill>
                  <a:schemeClr val="accent1">
                    <a:lumMod val="40000"/>
                    <a:lumOff val="60000"/>
                  </a:schemeClr>
                </a:solidFill>
              </a:rPr>
              <a:t>Thank You</a:t>
            </a:r>
          </a:p>
        </p:txBody>
      </p:sp>
    </p:spTree>
    <p:extLst>
      <p:ext uri="{BB962C8B-B14F-4D97-AF65-F5344CB8AC3E}">
        <p14:creationId xmlns:p14="http://schemas.microsoft.com/office/powerpoint/2010/main" val="2471842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omputer script on a screen">
            <a:extLst>
              <a:ext uri="{FF2B5EF4-FFF2-40B4-BE49-F238E27FC236}">
                <a16:creationId xmlns:a16="http://schemas.microsoft.com/office/drawing/2014/main" id="{2F0C7976-ADE9-5808-18A6-26F2CA188A01}"/>
              </a:ext>
            </a:extLst>
          </p:cNvPr>
          <p:cNvPicPr>
            <a:picLocks noChangeAspect="1"/>
          </p:cNvPicPr>
          <p:nvPr/>
        </p:nvPicPr>
        <p:blipFill rotWithShape="1">
          <a:blip r:embed="rId2"/>
          <a:srcRect l="8829" r="48602" b="-1"/>
          <a:stretch/>
        </p:blipFill>
        <p:spPr>
          <a:xfrm>
            <a:off x="-1" y="10"/>
            <a:ext cx="4373546" cy="6857990"/>
          </a:xfrm>
          <a:prstGeom prst="rect">
            <a:avLst/>
          </a:prstGeom>
        </p:spPr>
      </p:pic>
      <p:sp>
        <p:nvSpPr>
          <p:cNvPr id="26" name="Rectangle 25">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17">
            <a:extLst>
              <a:ext uri="{FF2B5EF4-FFF2-40B4-BE49-F238E27FC236}">
                <a16:creationId xmlns:a16="http://schemas.microsoft.com/office/drawing/2014/main" id="{EFAA0557-724F-4EB8-9107-91967FD76C13}"/>
              </a:ext>
            </a:extLst>
          </p:cNvPr>
          <p:cNvSpPr txBox="1"/>
          <p:nvPr/>
        </p:nvSpPr>
        <p:spPr>
          <a:xfrm>
            <a:off x="5080084" y="1638300"/>
            <a:ext cx="6176776"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2800" b="1" dirty="0">
                <a:solidFill>
                  <a:schemeClr val="tx2"/>
                </a:solidFill>
              </a:rPr>
              <a:t>Index</a:t>
            </a:r>
          </a:p>
          <a:p>
            <a:pPr marL="384048" indent="-384048" defTabSz="914400">
              <a:lnSpc>
                <a:spcPct val="94000"/>
              </a:lnSpc>
              <a:spcAft>
                <a:spcPts val="200"/>
              </a:spcAft>
              <a:buFont typeface="Franklin Gothic Book" panose="020B0503020102020204" pitchFamily="34" charset="0"/>
            </a:pPr>
            <a:endParaRPr lang="en-US" sz="2800" b="1" dirty="0">
              <a:solidFill>
                <a:schemeClr val="tx2"/>
              </a:solidFill>
            </a:endParaRPr>
          </a:p>
          <a:p>
            <a:pPr marL="384048" indent="-384048" defTabSz="914400">
              <a:lnSpc>
                <a:spcPct val="94000"/>
              </a:lnSpc>
              <a:spcAft>
                <a:spcPts val="200"/>
              </a:spcAft>
              <a:buFont typeface="Wingdings" panose="05000000000000000000" pitchFamily="2" charset="2"/>
              <a:buChar char="Ø"/>
            </a:pPr>
            <a:r>
              <a:rPr lang="en-US" sz="2800" b="1" dirty="0">
                <a:solidFill>
                  <a:schemeClr val="tx2"/>
                </a:solidFill>
              </a:rPr>
              <a:t>Part 1 – ASP.NET Core web app with user data protected by authorization.</a:t>
            </a:r>
          </a:p>
          <a:p>
            <a:pPr marL="384048" indent="-384048" defTabSz="914400">
              <a:lnSpc>
                <a:spcPct val="94000"/>
              </a:lnSpc>
              <a:spcAft>
                <a:spcPts val="200"/>
              </a:spcAft>
              <a:buFont typeface="Wingdings" panose="05000000000000000000" pitchFamily="2" charset="2"/>
              <a:buChar char="Ø"/>
            </a:pPr>
            <a:endParaRPr lang="en-US" sz="2800" b="1" dirty="0">
              <a:solidFill>
                <a:schemeClr val="tx2"/>
              </a:solidFill>
            </a:endParaRPr>
          </a:p>
          <a:p>
            <a:pPr marL="384048" indent="-384048" defTabSz="914400">
              <a:lnSpc>
                <a:spcPct val="94000"/>
              </a:lnSpc>
              <a:spcAft>
                <a:spcPts val="200"/>
              </a:spcAft>
              <a:buFont typeface="Wingdings" panose="05000000000000000000" pitchFamily="2" charset="2"/>
              <a:buChar char="Ø"/>
            </a:pPr>
            <a:r>
              <a:rPr lang="en-US" sz="2800" b="1" dirty="0">
                <a:solidFill>
                  <a:schemeClr val="tx2"/>
                </a:solidFill>
              </a:rPr>
              <a:t>Part 2 – Security Technologies Recommendations</a:t>
            </a:r>
          </a:p>
          <a:p>
            <a:pPr marL="384048" indent="-384048" defTabSz="914400">
              <a:lnSpc>
                <a:spcPct val="94000"/>
              </a:lnSpc>
              <a:spcAft>
                <a:spcPts val="200"/>
              </a:spcAft>
              <a:buFont typeface="Franklin Gothic Book" panose="020B0503020102020204" pitchFamily="34" charset="0"/>
            </a:pPr>
            <a:endParaRPr lang="en-US" sz="2400" b="1" dirty="0">
              <a:solidFill>
                <a:schemeClr val="tx2"/>
              </a:solidFill>
            </a:endParaRPr>
          </a:p>
          <a:p>
            <a:pPr marL="384048" indent="-384048" defTabSz="914400">
              <a:lnSpc>
                <a:spcPct val="94000"/>
              </a:lnSpc>
              <a:spcAft>
                <a:spcPts val="200"/>
              </a:spcAft>
              <a:buFont typeface="Franklin Gothic Book" panose="020B0503020102020204" pitchFamily="34" charset="0"/>
              <a:buChar char="Ø"/>
            </a:pPr>
            <a:endParaRPr lang="en-US" sz="2400" b="1"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2400" b="1" dirty="0">
              <a:solidFill>
                <a:schemeClr val="tx2"/>
              </a:solidFill>
            </a:endParaRP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Aft>
                <a:spcPts val="600"/>
              </a:spcAft>
            </a:pPr>
            <a:r>
              <a:rPr lang="en-IN" dirty="0">
                <a:solidFill>
                  <a:schemeClr val="bg1"/>
                </a:solidFill>
              </a:rPr>
              <a:t>Information Encoding Standards – Final Project</a:t>
            </a:r>
            <a:endParaRPr lang="en-IN"/>
          </a:p>
        </p:txBody>
      </p:sp>
    </p:spTree>
    <p:extLst>
      <p:ext uri="{BB962C8B-B14F-4D97-AF65-F5344CB8AC3E}">
        <p14:creationId xmlns:p14="http://schemas.microsoft.com/office/powerpoint/2010/main" val="151038815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2" name="Picture 1" descr="Icon&#10;&#10;Description automatically generated">
            <a:extLst>
              <a:ext uri="{FF2B5EF4-FFF2-40B4-BE49-F238E27FC236}">
                <a16:creationId xmlns:a16="http://schemas.microsoft.com/office/drawing/2014/main" id="{6C394B8F-1DE3-4DFB-9C79-E761A6CF114C}"/>
              </a:ext>
            </a:extLst>
          </p:cNvPr>
          <p:cNvPicPr>
            <a:picLocks noChangeAspect="1"/>
          </p:cNvPicPr>
          <p:nvPr/>
        </p:nvPicPr>
        <p:blipFill>
          <a:blip r:embed="rId2"/>
          <a:stretch>
            <a:fillRect/>
          </a:stretch>
        </p:blipFill>
        <p:spPr>
          <a:xfrm>
            <a:off x="8855104" y="91879"/>
            <a:ext cx="1743075" cy="1577896"/>
          </a:xfrm>
          <a:prstGeom prst="rect">
            <a:avLst/>
          </a:prstGeom>
          <a:effectLst>
            <a:outerShdw blurRad="50800" dist="38100" dir="2700000" algn="tl" rotWithShape="0">
              <a:prstClr val="black">
                <a:alpha val="40000"/>
              </a:prstClr>
            </a:outerShdw>
          </a:effectLst>
        </p:spPr>
      </p:pic>
      <p:pic>
        <p:nvPicPr>
          <p:cNvPr id="1028" name="Picture 4" descr="NET Standard and new .NET Framework Logo and Banner | The NeoSmart Files">
            <a:extLst>
              <a:ext uri="{FF2B5EF4-FFF2-40B4-BE49-F238E27FC236}">
                <a16:creationId xmlns:a16="http://schemas.microsoft.com/office/drawing/2014/main" id="{1DDBEC64-36EA-49C1-B09D-FEC03FD15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375" y="2057966"/>
            <a:ext cx="2057400" cy="19406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C# Programming Language App Reviews &amp; Download - Reference App Rankings!">
            <a:extLst>
              <a:ext uri="{FF2B5EF4-FFF2-40B4-BE49-F238E27FC236}">
                <a16:creationId xmlns:a16="http://schemas.microsoft.com/office/drawing/2014/main" id="{41A9B6E0-69BE-4731-936E-77DE28F8DE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62" b="15416"/>
          <a:stretch/>
        </p:blipFill>
        <p:spPr bwMode="auto">
          <a:xfrm>
            <a:off x="8608945" y="4374559"/>
            <a:ext cx="2428875" cy="17517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1034" name="TextBox 17">
            <a:extLst>
              <a:ext uri="{FF2B5EF4-FFF2-40B4-BE49-F238E27FC236}">
                <a16:creationId xmlns:a16="http://schemas.microsoft.com/office/drawing/2014/main" id="{10937FA9-9C8F-1DFF-D9A0-C5AD4A64335D}"/>
              </a:ext>
            </a:extLst>
          </p:cNvPr>
          <p:cNvGraphicFramePr/>
          <p:nvPr>
            <p:extLst>
              <p:ext uri="{D42A27DB-BD31-4B8C-83A1-F6EECF244321}">
                <p14:modId xmlns:p14="http://schemas.microsoft.com/office/powerpoint/2010/main" val="1587622157"/>
              </p:ext>
            </p:extLst>
          </p:nvPr>
        </p:nvGraphicFramePr>
        <p:xfrm>
          <a:off x="1275769" y="91880"/>
          <a:ext cx="6991931" cy="48012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3013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01424"/>
          </a:xfrm>
          <a:prstGeom prst="rect">
            <a:avLst/>
          </a:prstGeom>
          <a:noFill/>
        </p:spPr>
        <p:txBody>
          <a:bodyPr wrap="square" rtlCol="0">
            <a:spAutoFit/>
          </a:bodyPr>
          <a:lstStyle/>
          <a:p>
            <a:r>
              <a:rPr lang="en-US" sz="2800" b="1" dirty="0">
                <a:solidFill>
                  <a:schemeClr val="tx1">
                    <a:lumMod val="75000"/>
                    <a:lumOff val="25000"/>
                  </a:schemeClr>
                </a:solidFill>
              </a:rPr>
              <a:t>ASP.NET Core web application with user data protected by authorization.</a:t>
            </a:r>
          </a:p>
          <a:p>
            <a:endParaRPr lang="en-US" sz="2800" b="1" dirty="0">
              <a:solidFill>
                <a:schemeClr val="tx1">
                  <a:lumMod val="75000"/>
                  <a:lumOff val="25000"/>
                </a:schemeClr>
              </a:solidFill>
            </a:endParaRPr>
          </a:p>
          <a:p>
            <a:r>
              <a:rPr lang="en-US" sz="2400" b="1" dirty="0">
                <a:solidFill>
                  <a:schemeClr val="tx1">
                    <a:lumMod val="75000"/>
                    <a:lumOff val="25000"/>
                  </a:schemeClr>
                </a:solidFill>
              </a:rPr>
              <a:t>Our web application displays a list of contacts that authenticated (registered) users have created. There are three security groups:-</a:t>
            </a:r>
          </a:p>
          <a:p>
            <a:endParaRPr lang="en-US" sz="2400" b="1" dirty="0">
              <a:solidFill>
                <a:schemeClr val="tx1">
                  <a:lumMod val="75000"/>
                  <a:lumOff val="25000"/>
                </a:schemeClr>
              </a:solidFill>
            </a:endParaRPr>
          </a:p>
          <a:p>
            <a:r>
              <a:rPr lang="en-US" sz="2400" b="1" dirty="0">
                <a:solidFill>
                  <a:schemeClr val="accent6">
                    <a:lumMod val="50000"/>
                  </a:schemeClr>
                </a:solidFill>
              </a:rPr>
              <a:t>Registered users </a:t>
            </a:r>
            <a:r>
              <a:rPr lang="en-US" sz="2400" dirty="0">
                <a:solidFill>
                  <a:schemeClr val="tx1">
                    <a:lumMod val="75000"/>
                    <a:lumOff val="25000"/>
                  </a:schemeClr>
                </a:solidFill>
              </a:rPr>
              <a:t>can view all the approved data and can edit/delete their own data.</a:t>
            </a:r>
          </a:p>
          <a:p>
            <a:r>
              <a:rPr lang="en-US" sz="2400" b="1" dirty="0">
                <a:solidFill>
                  <a:schemeClr val="accent2">
                    <a:lumMod val="75000"/>
                  </a:schemeClr>
                </a:solidFill>
              </a:rPr>
              <a:t>Managers</a:t>
            </a:r>
            <a:r>
              <a:rPr lang="en-US" sz="2400" b="1" dirty="0">
                <a:solidFill>
                  <a:schemeClr val="tx1">
                    <a:lumMod val="75000"/>
                    <a:lumOff val="25000"/>
                  </a:schemeClr>
                </a:solidFill>
              </a:rPr>
              <a:t> </a:t>
            </a:r>
            <a:r>
              <a:rPr lang="en-US" sz="2400" dirty="0">
                <a:solidFill>
                  <a:schemeClr val="tx1">
                    <a:lumMod val="75000"/>
                    <a:lumOff val="25000"/>
                  </a:schemeClr>
                </a:solidFill>
              </a:rPr>
              <a:t>can approve or reject contact data. Only approved contacts are visible to users.</a:t>
            </a:r>
          </a:p>
          <a:p>
            <a:r>
              <a:rPr lang="en-US" sz="2400" b="1" dirty="0">
                <a:solidFill>
                  <a:schemeClr val="tx2">
                    <a:lumMod val="75000"/>
                    <a:lumOff val="25000"/>
                  </a:schemeClr>
                </a:solidFill>
              </a:rPr>
              <a:t>Administrators</a:t>
            </a:r>
            <a:r>
              <a:rPr lang="en-US" sz="2400" b="1" dirty="0">
                <a:solidFill>
                  <a:schemeClr val="tx1">
                    <a:lumMod val="75000"/>
                    <a:lumOff val="25000"/>
                  </a:schemeClr>
                </a:solidFill>
              </a:rPr>
              <a:t> </a:t>
            </a:r>
            <a:r>
              <a:rPr lang="en-US" sz="2400" dirty="0">
                <a:solidFill>
                  <a:schemeClr val="tx1">
                    <a:lumMod val="75000"/>
                    <a:lumOff val="25000"/>
                  </a:schemeClr>
                </a:solidFill>
              </a:rPr>
              <a:t>can approve/reject and edit/delete any data.</a:t>
            </a:r>
          </a:p>
          <a:p>
            <a:endParaRPr lang="en-US" sz="2400" dirty="0">
              <a:solidFill>
                <a:schemeClr val="tx1">
                  <a:lumMod val="75000"/>
                  <a:lumOff val="25000"/>
                </a:schemeClr>
              </a:solidFill>
            </a:endParaRPr>
          </a:p>
          <a:p>
            <a:endParaRPr lang="en-CA" sz="3200" b="1" dirty="0">
              <a:solidFill>
                <a:schemeClr val="tx1">
                  <a:lumMod val="75000"/>
                  <a:lumOff val="25000"/>
                </a:schemeClr>
              </a:solidFill>
            </a:endParaRP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spTree>
    <p:extLst>
      <p:ext uri="{BB962C8B-B14F-4D97-AF65-F5344CB8AC3E}">
        <p14:creationId xmlns:p14="http://schemas.microsoft.com/office/powerpoint/2010/main" val="151409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Home Page – Contact Manager</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3" name="Picture 2">
            <a:extLst>
              <a:ext uri="{FF2B5EF4-FFF2-40B4-BE49-F238E27FC236}">
                <a16:creationId xmlns:a16="http://schemas.microsoft.com/office/drawing/2014/main" id="{60C34C25-427D-4AFB-9E65-163F42DC49FE}"/>
              </a:ext>
            </a:extLst>
          </p:cNvPr>
          <p:cNvPicPr>
            <a:picLocks noChangeAspect="1"/>
          </p:cNvPicPr>
          <p:nvPr/>
        </p:nvPicPr>
        <p:blipFill>
          <a:blip r:embed="rId2"/>
          <a:stretch>
            <a:fillRect/>
          </a:stretch>
        </p:blipFill>
        <p:spPr>
          <a:xfrm>
            <a:off x="887779" y="747815"/>
            <a:ext cx="11083386" cy="55615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Register Page</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5" name="Picture 4">
            <a:extLst>
              <a:ext uri="{FF2B5EF4-FFF2-40B4-BE49-F238E27FC236}">
                <a16:creationId xmlns:a16="http://schemas.microsoft.com/office/drawing/2014/main" id="{F0A97675-3C91-4DE3-99BC-0D21F626867A}"/>
              </a:ext>
            </a:extLst>
          </p:cNvPr>
          <p:cNvPicPr>
            <a:picLocks noChangeAspect="1"/>
          </p:cNvPicPr>
          <p:nvPr/>
        </p:nvPicPr>
        <p:blipFill>
          <a:blip r:embed="rId2"/>
          <a:stretch>
            <a:fillRect/>
          </a:stretch>
        </p:blipFill>
        <p:spPr>
          <a:xfrm>
            <a:off x="883920" y="692336"/>
            <a:ext cx="11165840" cy="56068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08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AA0557-724F-4EB8-9107-91967FD76C13}"/>
              </a:ext>
            </a:extLst>
          </p:cNvPr>
          <p:cNvSpPr txBox="1"/>
          <p:nvPr/>
        </p:nvSpPr>
        <p:spPr>
          <a:xfrm>
            <a:off x="1173132" y="169117"/>
            <a:ext cx="10471472" cy="523220"/>
          </a:xfrm>
          <a:prstGeom prst="rect">
            <a:avLst/>
          </a:prstGeom>
          <a:noFill/>
        </p:spPr>
        <p:txBody>
          <a:bodyPr wrap="square" rtlCol="0">
            <a:spAutoFit/>
          </a:bodyPr>
          <a:lstStyle/>
          <a:p>
            <a:r>
              <a:rPr lang="en-US" sz="2800" b="1" dirty="0">
                <a:solidFill>
                  <a:schemeClr val="tx1">
                    <a:lumMod val="75000"/>
                    <a:lumOff val="25000"/>
                  </a:schemeClr>
                </a:solidFill>
              </a:rPr>
              <a:t>Contact Manager – Login Page</a:t>
            </a:r>
          </a:p>
        </p:txBody>
      </p:sp>
      <p:sp>
        <p:nvSpPr>
          <p:cNvPr id="4" name="Rectangle 3">
            <a:extLst>
              <a:ext uri="{FF2B5EF4-FFF2-40B4-BE49-F238E27FC236}">
                <a16:creationId xmlns:a16="http://schemas.microsoft.com/office/drawing/2014/main" id="{7156C2F2-850C-4C57-B4DB-37EE47A48572}"/>
              </a:ext>
            </a:extLst>
          </p:cNvPr>
          <p:cNvSpPr/>
          <p:nvPr/>
        </p:nvSpPr>
        <p:spPr>
          <a:xfrm>
            <a:off x="0" y="6502270"/>
            <a:ext cx="12192000" cy="364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Information Encoding Standards – Final Project</a:t>
            </a:r>
            <a:endParaRPr lang="en-IN" dirty="0"/>
          </a:p>
        </p:txBody>
      </p:sp>
      <p:pic>
        <p:nvPicPr>
          <p:cNvPr id="3" name="Picture 2">
            <a:extLst>
              <a:ext uri="{FF2B5EF4-FFF2-40B4-BE49-F238E27FC236}">
                <a16:creationId xmlns:a16="http://schemas.microsoft.com/office/drawing/2014/main" id="{4CF65855-2AA8-46E9-A004-945D425BEB4B}"/>
              </a:ext>
            </a:extLst>
          </p:cNvPr>
          <p:cNvPicPr>
            <a:picLocks noChangeAspect="1"/>
          </p:cNvPicPr>
          <p:nvPr/>
        </p:nvPicPr>
        <p:blipFill>
          <a:blip r:embed="rId2"/>
          <a:stretch>
            <a:fillRect/>
          </a:stretch>
        </p:blipFill>
        <p:spPr>
          <a:xfrm>
            <a:off x="858193" y="692337"/>
            <a:ext cx="11145965" cy="55967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72397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3772</TotalTime>
  <Words>2273</Words>
  <Application>Microsoft Office PowerPoint</Application>
  <PresentationFormat>Widescreen</PresentationFormat>
  <Paragraphs>204</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Franklin Gothic Book</vt:lpstr>
      <vt:lpstr>Franklin Gothic Book (Body)</vt:lpstr>
      <vt:lpstr>proxima-nova</vt:lpstr>
      <vt:lpstr>Wingdings</vt:lpstr>
      <vt:lpstr>Crop</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Chawla</dc:creator>
  <cp:lastModifiedBy>shubham Chawla</cp:lastModifiedBy>
  <cp:revision>103</cp:revision>
  <dcterms:created xsi:type="dcterms:W3CDTF">2022-03-08T16:36:31Z</dcterms:created>
  <dcterms:modified xsi:type="dcterms:W3CDTF">2022-04-08T04:42:58Z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